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5" r:id="rId2"/>
    <p:sldId id="286" r:id="rId3"/>
    <p:sldId id="287" r:id="rId4"/>
    <p:sldId id="272" r:id="rId5"/>
    <p:sldId id="265" r:id="rId6"/>
    <p:sldId id="264" r:id="rId7"/>
    <p:sldId id="268" r:id="rId8"/>
    <p:sldId id="270" r:id="rId9"/>
    <p:sldId id="276" r:id="rId10"/>
    <p:sldId id="271" r:id="rId11"/>
    <p:sldId id="280" r:id="rId12"/>
    <p:sldId id="277" r:id="rId13"/>
    <p:sldId id="282" r:id="rId14"/>
    <p:sldId id="278" r:id="rId15"/>
    <p:sldId id="279" r:id="rId16"/>
    <p:sldId id="281" r:id="rId17"/>
    <p:sldId id="283" r:id="rId18"/>
    <p:sldId id="284" r:id="rId19"/>
    <p:sldId id="260" r:id="rId20"/>
    <p:sldId id="263" r:id="rId21"/>
    <p:sldId id="262" r:id="rId22"/>
    <p:sldId id="269" r:id="rId23"/>
    <p:sldId id="259" r:id="rId24"/>
    <p:sldId id="261" r:id="rId25"/>
    <p:sldId id="275" r:id="rId26"/>
    <p:sldId id="273" r:id="rId27"/>
    <p:sldId id="288" r:id="rId28"/>
    <p:sldId id="274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2B21E-28E1-4882-B7B2-1B33C11D7A68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29CEB-ABA6-4713-98E8-ED649CC48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99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ocit" TargetMode="External"/><Relationship Id="rId3" Type="http://schemas.openxmlformats.org/officeDocument/2006/relationships/hyperlink" Target="http://cs.wikipedia.org/wiki/P%C5%99edstava" TargetMode="External"/><Relationship Id="rId7" Type="http://schemas.openxmlformats.org/officeDocument/2006/relationships/hyperlink" Target="http://cs.wikipedia.org/wiki/Cit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/index.php?title=My%C5%A1lanka&amp;action=edit&amp;redlink=1" TargetMode="External"/><Relationship Id="rId5" Type="http://schemas.openxmlformats.org/officeDocument/2006/relationships/hyperlink" Target="http://cs.wikipedia.org/wiki/Obava" TargetMode="External"/><Relationship Id="rId10" Type="http://schemas.openxmlformats.org/officeDocument/2006/relationships/hyperlink" Target="http://cs.wikipedia.org/wiki/Vina" TargetMode="External"/><Relationship Id="rId4" Type="http://schemas.openxmlformats.org/officeDocument/2006/relationships/hyperlink" Target="http://cs.wikipedia.org/w/index.php?title=P%C5%99%C3%A1n%C3%AD&amp;action=edit&amp;redlink=1" TargetMode="External"/><Relationship Id="rId9" Type="http://schemas.openxmlformats.org/officeDocument/2006/relationships/hyperlink" Target="http://cs.wikipedia.org/wiki/%C3%9Azkost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Superego" TargetMode="External"/><Relationship Id="rId13" Type="http://schemas.openxmlformats.org/officeDocument/2006/relationships/hyperlink" Target="http://cs.wikipedia.org/wiki/P%C5%99%C3%ADkaz" TargetMode="External"/><Relationship Id="rId18" Type="http://schemas.openxmlformats.org/officeDocument/2006/relationships/hyperlink" Target="http://cs.wikipedia.org/wiki/H%C5%99%C3%AD%C5%A1n%C3%ADk" TargetMode="External"/><Relationship Id="rId3" Type="http://schemas.openxmlformats.org/officeDocument/2006/relationships/hyperlink" Target="http://cs.wikipedia.org/wiki/Id_(psychologie)" TargetMode="External"/><Relationship Id="rId21" Type="http://schemas.openxmlformats.org/officeDocument/2006/relationships/hyperlink" Target="http://cs.wikipedia.org/w/index.php?title=Perfekcionista&amp;action=edit&amp;redlink=1" TargetMode="External"/><Relationship Id="rId7" Type="http://schemas.openxmlformats.org/officeDocument/2006/relationships/hyperlink" Target="http://cs.wikipedia.org/wiki/Ego" TargetMode="External"/><Relationship Id="rId12" Type="http://schemas.openxmlformats.org/officeDocument/2006/relationships/hyperlink" Target="http://cs.wikipedia.org/wiki/Z%C3%A1kaz" TargetMode="External"/><Relationship Id="rId17" Type="http://schemas.openxmlformats.org/officeDocument/2006/relationships/hyperlink" Target="http://cs.wikipedia.org/wiki/N%C3%A1bo%C5%BEenstv%C3%AD" TargetMode="External"/><Relationship Id="rId2" Type="http://schemas.openxmlformats.org/officeDocument/2006/relationships/slide" Target="../slides/slide12.xml"/><Relationship Id="rId16" Type="http://schemas.openxmlformats.org/officeDocument/2006/relationships/hyperlink" Target="http://cs.wikipedia.org/wiki/T%C3%ADse%C5%88" TargetMode="External"/><Relationship Id="rId20" Type="http://schemas.openxmlformats.org/officeDocument/2006/relationships/hyperlink" Target="http://cs.wikipedia.org/w/index.php?title=Ide%C3%A1ln%C3%AD_ego&amp;action=edit&amp;redlink=1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cs.wikipedia.org/wiki/Kojenec" TargetMode="External"/><Relationship Id="rId11" Type="http://schemas.openxmlformats.org/officeDocument/2006/relationships/hyperlink" Target="http://cs.wikipedia.org/w/index.php?title=Omezen%C3%AD&amp;action=edit&amp;redlink=1" TargetMode="External"/><Relationship Id="rId5" Type="http://schemas.openxmlformats.org/officeDocument/2006/relationships/hyperlink" Target="http://cs.wikipedia.org/w/index.php?title=Slast&amp;action=edit&amp;redlink=1" TargetMode="External"/><Relationship Id="rId15" Type="http://schemas.openxmlformats.org/officeDocument/2006/relationships/hyperlink" Target="http://cs.wikipedia.org/wiki/Vina" TargetMode="External"/><Relationship Id="rId10" Type="http://schemas.openxmlformats.org/officeDocument/2006/relationships/hyperlink" Target="http://cs.wikipedia.org/wiki/Agresivita" TargetMode="External"/><Relationship Id="rId19" Type="http://schemas.openxmlformats.org/officeDocument/2006/relationships/hyperlink" Target="http://cs.wikipedia.org/wiki/Sv%C4%9Bdom%C3%AD" TargetMode="External"/><Relationship Id="rId4" Type="http://schemas.openxmlformats.org/officeDocument/2006/relationships/hyperlink" Target="http://cs.wikipedia.org/wiki/Libido" TargetMode="External"/><Relationship Id="rId9" Type="http://schemas.openxmlformats.org/officeDocument/2006/relationships/hyperlink" Target="http://cs.wikipedia.org/wiki/Socializace" TargetMode="External"/><Relationship Id="rId14" Type="http://schemas.openxmlformats.org/officeDocument/2006/relationships/hyperlink" Target="http://cs.wikipedia.org/wiki/Pocit" TargetMode="External"/><Relationship Id="rId22" Type="http://schemas.openxmlformats.org/officeDocument/2006/relationships/hyperlink" Target="http://cs.wikipedia.org/w/index.php?title=Zlo%C4%8Dinec&amp;action=edit&amp;redlink=1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%C3%BDty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cs.wikipedia.org/wiki/V%C4%9Bdom%C3%AD" TargetMode="External"/><Relationship Id="rId4" Type="http://schemas.openxmlformats.org/officeDocument/2006/relationships/hyperlink" Target="http://cs.wikipedia.org/wiki/Instinkt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Základním </a:t>
            </a:r>
            <a:r>
              <a:rPr lang="cs-CZ" dirty="0" err="1" smtClean="0"/>
              <a:t>schematem</a:t>
            </a:r>
            <a:r>
              <a:rPr lang="cs-CZ" dirty="0" smtClean="0"/>
              <a:t> behaviorismu je model S - R (stimulus - </a:t>
            </a:r>
            <a:r>
              <a:rPr lang="cs-CZ" dirty="0" err="1" smtClean="0"/>
              <a:t>respons</a:t>
            </a:r>
            <a:r>
              <a:rPr lang="cs-CZ" dirty="0" smtClean="0"/>
              <a:t>). Tzv. striktní behaviorismus zásadně odmítá introspekci a zkoumání procesů, které nejsou navenek pozorovatelné a kvantifikovatelné. Na organismus působí podněty, s nimž se organismus vyrovnává a reaguje na ně určitým chováním, které je pozorovatelné a vypovídá o duševním dění. Psychika sama o sobě je pojímaná jako "</a:t>
            </a:r>
            <a:r>
              <a:rPr lang="cs-CZ" i="1" dirty="0" smtClean="0"/>
              <a:t>černá skřínka</a:t>
            </a:r>
            <a:r>
              <a:rPr lang="cs-CZ" dirty="0" smtClean="0"/>
              <a:t>", kterou nelze zkoumat přímo, ale lze se o ní dozvědět na základě zkoumání chování.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86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34081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Nelze oddělit detail od celku – vnímáme celostně</a:t>
            </a:r>
          </a:p>
          <a:p>
            <a:r>
              <a:rPr lang="cs-CZ" dirty="0" smtClean="0"/>
              <a:t>okamžik, kdy náhle pochopíme vše, co nám předtím mnohokrát nešlo. Někdy je této situaci přezdíváno též </a:t>
            </a:r>
            <a:r>
              <a:rPr lang="cs-CZ" i="1" dirty="0" smtClean="0"/>
              <a:t>aha fenomén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992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i="1" dirty="0" smtClean="0"/>
              <a:t>v jehož centru zájmu stojí chování, jeho pozorování a analýza. Psychologie je podle pojetí behaviorismu čistě objektivní, experimentální přírodní věda. Jejím cílem je předvídání a ovládání chování.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881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Vědomí – plně uvědomovaná</a:t>
            </a:r>
            <a:r>
              <a:rPr lang="cs-CZ" baseline="0" dirty="0" smtClean="0"/>
              <a:t> část osobnosti</a:t>
            </a:r>
          </a:p>
          <a:p>
            <a:r>
              <a:rPr lang="cs-CZ" baseline="0" dirty="0" smtClean="0"/>
              <a:t>Předvědomí – zapomenuté, ale vybavitelné myšlenky, konflikty atd.</a:t>
            </a:r>
          </a:p>
          <a:p>
            <a:r>
              <a:rPr lang="cs-CZ" baseline="0" dirty="0" smtClean="0"/>
              <a:t>Nevědomí - </a:t>
            </a:r>
            <a:r>
              <a:rPr lang="cs-CZ" dirty="0" smtClean="0"/>
              <a:t>je nejrozsáhlejší a vědomí nepřístupná část psychiky, představuje změť neorganizovaných </a:t>
            </a:r>
            <a:r>
              <a:rPr lang="cs-CZ" dirty="0" smtClean="0">
                <a:hlinkClick r:id="rId3" tooltip="Představa"/>
              </a:rPr>
              <a:t>představ</a:t>
            </a:r>
            <a:r>
              <a:rPr lang="cs-CZ" dirty="0" smtClean="0"/>
              <a:t>, </a:t>
            </a:r>
            <a:r>
              <a:rPr lang="cs-CZ" dirty="0" smtClean="0">
                <a:hlinkClick r:id="rId4" tooltip="Přání (stránka neexistuje)"/>
              </a:rPr>
              <a:t>přání</a:t>
            </a:r>
            <a:r>
              <a:rPr lang="cs-CZ" dirty="0" smtClean="0"/>
              <a:t>, </a:t>
            </a:r>
            <a:r>
              <a:rPr lang="cs-CZ" dirty="0" smtClean="0">
                <a:hlinkClick r:id="rId5" tooltip="Obava"/>
              </a:rPr>
              <a:t>obav</a:t>
            </a:r>
            <a:r>
              <a:rPr lang="cs-CZ" dirty="0" smtClean="0"/>
              <a:t>, zkreslených obrazů skutečnosti. Do nevědomí jsou vytěsněny </a:t>
            </a:r>
            <a:r>
              <a:rPr lang="cs-CZ" dirty="0" smtClean="0">
                <a:hlinkClick r:id="rId6" tooltip="Myšlanka (stránka neexistuje)"/>
              </a:rPr>
              <a:t>myšlenky</a:t>
            </a:r>
            <a:r>
              <a:rPr lang="cs-CZ" dirty="0" smtClean="0"/>
              <a:t> a </a:t>
            </a:r>
            <a:r>
              <a:rPr lang="cs-CZ" dirty="0" smtClean="0">
                <a:hlinkClick r:id="rId7" tooltip="Cit"/>
              </a:rPr>
              <a:t>city</a:t>
            </a:r>
            <a:r>
              <a:rPr lang="cs-CZ" dirty="0" smtClean="0"/>
              <a:t>, které by pro jedince byly při uvědomění příliš zraňující, ponižující, budily </a:t>
            </a:r>
            <a:r>
              <a:rPr lang="cs-CZ" dirty="0" smtClean="0">
                <a:hlinkClick r:id="rId8" tooltip="Pocit"/>
              </a:rPr>
              <a:t>pocity</a:t>
            </a:r>
            <a:r>
              <a:rPr lang="cs-CZ" dirty="0" smtClean="0"/>
              <a:t> </a:t>
            </a:r>
            <a:r>
              <a:rPr lang="cs-CZ" dirty="0" smtClean="0">
                <a:hlinkClick r:id="rId9" tooltip="Úzkost"/>
              </a:rPr>
              <a:t>úzkosti</a:t>
            </a:r>
            <a:r>
              <a:rPr lang="cs-CZ" dirty="0" smtClean="0"/>
              <a:t> nebo </a:t>
            </a:r>
            <a:r>
              <a:rPr lang="cs-CZ" dirty="0" smtClean="0">
                <a:hlinkClick r:id="rId10" tooltip="Vina"/>
              </a:rPr>
              <a:t>viny</a:t>
            </a:r>
            <a:r>
              <a:rPr lang="cs-CZ" dirty="0" smtClean="0"/>
              <a:t> (viz obranné mechanismy dále). Podle Freuda co je nevědomé, má stálou tendenci stát se vědomým a psychika musí vynakládat energii, aby se tomu nestalo. Proto například lidé, kteří toho moc vytěsnili, mohou podle Freuda cítit únavu bez zjevné příčiny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726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Volné asociace na pohovce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59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>
                <a:hlinkClick r:id="rId3" tooltip="Id (psychologie)"/>
              </a:rPr>
              <a:t>id</a:t>
            </a:r>
            <a:r>
              <a:rPr lang="cs-CZ" b="1" dirty="0" smtClean="0"/>
              <a:t> (ono)</a:t>
            </a:r>
            <a:r>
              <a:rPr lang="cs-CZ" dirty="0" smtClean="0"/>
              <a:t>, z něhož vyvěrá pudová duševní energie (</a:t>
            </a:r>
            <a:r>
              <a:rPr lang="cs-CZ" dirty="0" smtClean="0">
                <a:hlinkClick r:id="rId4" tooltip="Libido"/>
              </a:rPr>
              <a:t>libido</a:t>
            </a:r>
            <a:r>
              <a:rPr lang="cs-CZ" dirty="0" smtClean="0"/>
              <a:t>), která je hybnou silou člověka, je zdrojem energie pro ego i superego. Id je iracionální, nebere ohled na realitu, jeho cílem je okamžité uspokojení svých přání, řídí se principem </a:t>
            </a:r>
            <a:r>
              <a:rPr lang="cs-CZ" dirty="0" smtClean="0">
                <a:hlinkClick r:id="rId5" tooltip="Slast (stránka neexistuje)"/>
              </a:rPr>
              <a:t>slasti</a:t>
            </a:r>
            <a:r>
              <a:rPr lang="cs-CZ" dirty="0" smtClean="0"/>
              <a:t>. Id je zcela nevědomé. Podle Freuda představují sny splněná přání </a:t>
            </a:r>
            <a:r>
              <a:rPr lang="cs-CZ" i="1" dirty="0" smtClean="0"/>
              <a:t>id</a:t>
            </a:r>
            <a:r>
              <a:rPr lang="cs-CZ" dirty="0" smtClean="0"/>
              <a:t> a jsou bránou do nevědomí. Projevy ryzího </a:t>
            </a:r>
            <a:r>
              <a:rPr lang="cs-CZ" i="1" dirty="0" smtClean="0"/>
              <a:t>id</a:t>
            </a:r>
            <a:r>
              <a:rPr lang="cs-CZ" dirty="0" smtClean="0"/>
              <a:t> lze pozorovat u </a:t>
            </a:r>
            <a:r>
              <a:rPr lang="cs-CZ" dirty="0" smtClean="0">
                <a:hlinkClick r:id="rId6" tooltip="Kojenec"/>
              </a:rPr>
              <a:t>kojenců</a:t>
            </a:r>
            <a:r>
              <a:rPr lang="cs-CZ" dirty="0" smtClean="0"/>
              <a:t>.</a:t>
            </a:r>
          </a:p>
          <a:p>
            <a:r>
              <a:rPr lang="cs-CZ" b="1" dirty="0" smtClean="0">
                <a:hlinkClick r:id="rId7" tooltip="Ego"/>
              </a:rPr>
              <a:t>ego</a:t>
            </a:r>
            <a:r>
              <a:rPr lang="cs-CZ" b="1" dirty="0" smtClean="0"/>
              <a:t> (já)</a:t>
            </a:r>
            <a:r>
              <a:rPr lang="cs-CZ" dirty="0" smtClean="0"/>
              <a:t> se řídí principem reality a má sebezáchovnou funkci. Vzniká z části </a:t>
            </a:r>
            <a:r>
              <a:rPr lang="cs-CZ" i="1" dirty="0" smtClean="0"/>
              <a:t>id</a:t>
            </a:r>
            <a:r>
              <a:rPr lang="cs-CZ" dirty="0" smtClean="0"/>
              <a:t> v průběhu vývoje dítěte vlivem jeho interakcí (vzájemného působení) s vnějším světem. Je racionální, zvažuje činy a jejich následky. Přání id porovnává s realitou, dává jim přijatelnou formu a uspokojuje je ve vhodnou chvíli a vhodným způsobem. Ego je vědomé, předvědomé i nevědomé. Nevědomá část se pomocí obranných mechanismů (viz dále) vypořádává jak s nepřijatelnými přáními id, tak s extrémními zákazy superega. Silné ego je znakem zdravě vyvinuté osobnosti.</a:t>
            </a:r>
          </a:p>
          <a:p>
            <a:r>
              <a:rPr lang="cs-CZ" b="1" dirty="0" smtClean="0">
                <a:hlinkClick r:id="rId8" tooltip="Superego"/>
              </a:rPr>
              <a:t>superego</a:t>
            </a:r>
            <a:r>
              <a:rPr lang="cs-CZ" b="1" dirty="0" smtClean="0"/>
              <a:t> (</a:t>
            </a:r>
            <a:r>
              <a:rPr lang="cs-CZ" b="1" dirty="0" err="1" smtClean="0"/>
              <a:t>nadjá</a:t>
            </a:r>
            <a:r>
              <a:rPr lang="cs-CZ" b="1" dirty="0" smtClean="0"/>
              <a:t>)</a:t>
            </a:r>
            <a:r>
              <a:rPr lang="cs-CZ" dirty="0" smtClean="0"/>
              <a:t> vzniklo v průběhu </a:t>
            </a:r>
            <a:r>
              <a:rPr lang="cs-CZ" dirty="0" smtClean="0">
                <a:hlinkClick r:id="rId9" tooltip="Socializace"/>
              </a:rPr>
              <a:t>socializace</a:t>
            </a:r>
            <a:r>
              <a:rPr lang="cs-CZ" dirty="0" smtClean="0"/>
              <a:t> z konfliktů dítě </a:t>
            </a:r>
            <a:r>
              <a:rPr lang="cs-CZ" i="1" dirty="0" smtClean="0"/>
              <a:t>versus</a:t>
            </a:r>
            <a:r>
              <a:rPr lang="cs-CZ" dirty="0" smtClean="0"/>
              <a:t> autorita, poskytuje ventil vlastním agresivním impulsům jedince, jde o proti sobě projevenou </a:t>
            </a:r>
            <a:r>
              <a:rPr lang="cs-CZ" dirty="0" smtClean="0">
                <a:hlinkClick r:id="rId10" tooltip="Agresivita"/>
              </a:rPr>
              <a:t>agresivitu</a:t>
            </a:r>
            <a:r>
              <a:rPr lang="cs-CZ" dirty="0" smtClean="0"/>
              <a:t>. Obsahuje vědomě či nevědomě </a:t>
            </a:r>
            <a:r>
              <a:rPr lang="cs-CZ" dirty="0" err="1" smtClean="0"/>
              <a:t>internalizované</a:t>
            </a:r>
            <a:r>
              <a:rPr lang="cs-CZ" dirty="0" smtClean="0"/>
              <a:t> (zvnitřněné) </a:t>
            </a:r>
            <a:r>
              <a:rPr lang="cs-CZ" dirty="0" smtClean="0">
                <a:hlinkClick r:id="rId11" tooltip="Omezení (stránka neexistuje)"/>
              </a:rPr>
              <a:t>omezení</a:t>
            </a:r>
            <a:r>
              <a:rPr lang="cs-CZ" dirty="0" smtClean="0"/>
              <a:t>, </a:t>
            </a:r>
            <a:r>
              <a:rPr lang="cs-CZ" dirty="0" smtClean="0">
                <a:hlinkClick r:id="rId12" tooltip="Zákaz"/>
              </a:rPr>
              <a:t>zákazy</a:t>
            </a:r>
            <a:r>
              <a:rPr lang="cs-CZ" dirty="0" smtClean="0"/>
              <a:t> a </a:t>
            </a:r>
            <a:r>
              <a:rPr lang="cs-CZ" dirty="0" smtClean="0">
                <a:hlinkClick r:id="rId13" tooltip="Příkaz"/>
              </a:rPr>
              <a:t>příkazy</a:t>
            </a:r>
            <a:r>
              <a:rPr lang="cs-CZ" dirty="0" smtClean="0"/>
              <a:t> ukládané dítěti rodiči a dalšími pro dítě významnými autoritami. Je zdrojem nevědomého </a:t>
            </a:r>
            <a:r>
              <a:rPr lang="cs-CZ" dirty="0" smtClean="0">
                <a:hlinkClick r:id="rId14" tooltip="Pocit"/>
              </a:rPr>
              <a:t>pocitu</a:t>
            </a:r>
            <a:r>
              <a:rPr lang="cs-CZ" dirty="0" smtClean="0"/>
              <a:t> </a:t>
            </a:r>
            <a:r>
              <a:rPr lang="cs-CZ" dirty="0" smtClean="0">
                <a:hlinkClick r:id="rId15" tooltip="Vina"/>
              </a:rPr>
              <a:t>viny</a:t>
            </a:r>
            <a:r>
              <a:rPr lang="cs-CZ" dirty="0" smtClean="0"/>
              <a:t>, vnitřní </a:t>
            </a:r>
            <a:r>
              <a:rPr lang="cs-CZ" dirty="0" smtClean="0">
                <a:hlinkClick r:id="rId16" tooltip="Tíseň"/>
              </a:rPr>
              <a:t>tísně</a:t>
            </a:r>
            <a:r>
              <a:rPr lang="cs-CZ" dirty="0" smtClean="0"/>
              <a:t>. Řešení lze hledat v </a:t>
            </a:r>
            <a:r>
              <a:rPr lang="cs-CZ" dirty="0" smtClean="0">
                <a:hlinkClick r:id="rId17" tooltip="Náboženství"/>
              </a:rPr>
              <a:t>náboženství</a:t>
            </a:r>
            <a:r>
              <a:rPr lang="cs-CZ" dirty="0" smtClean="0"/>
              <a:t>, které poskytne vysvětlení (jsi </a:t>
            </a:r>
            <a:r>
              <a:rPr lang="cs-CZ" dirty="0" smtClean="0">
                <a:hlinkClick r:id="rId18" tooltip="Hříšník"/>
              </a:rPr>
              <a:t>hříšník</a:t>
            </a:r>
            <a:r>
              <a:rPr lang="cs-CZ" dirty="0" smtClean="0"/>
              <a:t>) i řešení (věříš-li, budeš spasen). Superego je moralizující silou v člověku, řídí se </a:t>
            </a:r>
            <a:r>
              <a:rPr lang="cs-CZ" b="1" dirty="0" smtClean="0"/>
              <a:t>principem dokonalosti</a:t>
            </a:r>
            <a:r>
              <a:rPr lang="cs-CZ" dirty="0" smtClean="0"/>
              <a:t>. Jednou jeho částí je </a:t>
            </a:r>
            <a:r>
              <a:rPr lang="cs-CZ" i="1" dirty="0" smtClean="0">
                <a:hlinkClick r:id="rId19" tooltip="Svědomí"/>
              </a:rPr>
              <a:t>svědomí</a:t>
            </a:r>
            <a:r>
              <a:rPr lang="cs-CZ" dirty="0" smtClean="0"/>
              <a:t>, druhou částí je </a:t>
            </a:r>
            <a:r>
              <a:rPr lang="cs-CZ" i="1" dirty="0" smtClean="0">
                <a:hlinkClick r:id="rId20" tooltip="Ideální ego (stránka neexistuje)"/>
              </a:rPr>
              <a:t>ideální ego</a:t>
            </a:r>
            <a:r>
              <a:rPr lang="cs-CZ" dirty="0" smtClean="0"/>
              <a:t>, které usiluje o dokonalost a jehož základem byly činnosti a projevy dítěte, které rodiče chválili. Superego může být v rozporu se současnými hodnotami jedince. Silně rozvinuté superego se vyskytuje u </a:t>
            </a:r>
            <a:r>
              <a:rPr lang="cs-CZ" dirty="0" smtClean="0">
                <a:hlinkClick r:id="rId21" tooltip="Perfekcionista (stránka neexistuje)"/>
              </a:rPr>
              <a:t>perfekcionistů</a:t>
            </a:r>
            <a:r>
              <a:rPr lang="cs-CZ" dirty="0" smtClean="0"/>
              <a:t>, slabě rozvinuté u </a:t>
            </a:r>
            <a:r>
              <a:rPr lang="cs-CZ" dirty="0" smtClean="0">
                <a:hlinkClick r:id="rId22" tooltip="Zločinec (stránka neexistuje)"/>
              </a:rPr>
              <a:t>zločinců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651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http://cs.wikipedia.org/wiki/Psychoanal%C3%BDza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674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http://mladazena.maminka.cz/scripts/detail.php?id=380737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08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http://www.chartgeek.com/jungian-archetypes-2/</a:t>
            </a:r>
          </a:p>
          <a:p>
            <a:r>
              <a:rPr lang="cs-CZ" dirty="0" smtClean="0"/>
              <a:t>Kolektivní nevědomí je tvořeno především tzv. archetypy, praobrazy, tj. vrozenými vzorci imaginace a cítění, symbolickými obrazy vyjadřujícími zkušenosti lidstva se situacemi a jevy, které se opakují v každé generaci a nejsou závislé na výchově, kultuře, jazyku či době, ve které jedinec žije. Jedná se například o situace jako návrat, hledání, osvobození, boj, smrt, zrození či konkrétnější symboly jako had, moře, les, matka, moudrý stařec atd. Není náhodou, že tyto motivy se neměnně opakují v pohádkách, mýtech a pověstech všech dob a ze všech koutů světa stejně jako ve snech všech lidí. A ve kterém z děl současné filmové či literární produkce se nejedná alespoň o jedno z výše zmíněných témat?</a:t>
            </a:r>
          </a:p>
          <a:p>
            <a:endParaRPr lang="cs-CZ" dirty="0" smtClean="0"/>
          </a:p>
          <a:p>
            <a:r>
              <a:rPr lang="cs-CZ" dirty="0" smtClean="0"/>
              <a:t>Shodné rysy </a:t>
            </a:r>
            <a:r>
              <a:rPr lang="cs-CZ" dirty="0" smtClean="0">
                <a:hlinkClick r:id="rId3" tooltip="Mýty"/>
              </a:rPr>
              <a:t>mýtů</a:t>
            </a:r>
            <a:r>
              <a:rPr lang="cs-CZ" dirty="0" smtClean="0"/>
              <a:t> a náboženských projevů v různých kulturách mají psychologický základ v archetypech. Někdy se archetypy dávají do souvislostí s vrozenými </a:t>
            </a:r>
            <a:r>
              <a:rPr lang="cs-CZ" dirty="0" smtClean="0">
                <a:hlinkClick r:id="rId4" tooltip="Instinkt"/>
              </a:rPr>
              <a:t>instinkty</a:t>
            </a:r>
            <a:r>
              <a:rPr lang="cs-CZ" dirty="0" smtClean="0"/>
              <a:t>. Představují archaickou vrstvu vývoje lidského </a:t>
            </a:r>
            <a:r>
              <a:rPr lang="cs-CZ" dirty="0" smtClean="0">
                <a:hlinkClick r:id="rId5" tooltip="Vědomí"/>
              </a:rPr>
              <a:t>vědomí</a:t>
            </a:r>
            <a:r>
              <a:rPr lang="cs-CZ" dirty="0" smtClean="0"/>
              <a:t>. V ní existují společné vzorce chápání skutečnosti, které vypovídají o psychickém fungování obrazivosti u všech příslušníků lidského druhu.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250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Kanizsův</a:t>
            </a:r>
            <a:r>
              <a:rPr lang="cs-CZ" dirty="0" smtClean="0"/>
              <a:t> trojúhelník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329CEB-ABA6-4713-98E8-ED649CC4884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126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26.1.2016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Psychologie – předvědecká fáze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 a středověk</a:t>
            </a:r>
          </a:p>
          <a:p>
            <a:r>
              <a:rPr lang="cs-CZ" dirty="0" smtClean="0"/>
              <a:t>Duše jako síla oživující tělo a jako podstata lidské bytosti, dodávající životu smysl</a:t>
            </a:r>
          </a:p>
          <a:p>
            <a:r>
              <a:rPr lang="cs-CZ" dirty="0" smtClean="0"/>
              <a:t>Platón – duše je uvězněna v těle, mimo tělo nastává pravý život</a:t>
            </a:r>
          </a:p>
          <a:p>
            <a:r>
              <a:rPr lang="cs-CZ" dirty="0" err="1" smtClean="0"/>
              <a:t>Aristotelés</a:t>
            </a:r>
            <a:r>
              <a:rPr lang="cs-CZ" dirty="0" smtClean="0"/>
              <a:t> – je třeba o duši pečovat, o její čistotu, řídit se rozumem a žít </a:t>
            </a:r>
            <a:r>
              <a:rPr lang="cs-CZ" dirty="0" err="1" smtClean="0"/>
              <a:t>řivot</a:t>
            </a:r>
            <a:r>
              <a:rPr lang="cs-CZ" dirty="0" smtClean="0"/>
              <a:t> v pravdě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3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Psychoanalýza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/>
          <a:lstStyle/>
          <a:p>
            <a:r>
              <a:rPr lang="cs-CZ" dirty="0" smtClean="0"/>
              <a:t>Sigmund Freud (1856-1939)</a:t>
            </a:r>
          </a:p>
          <a:p>
            <a:r>
              <a:rPr lang="cs-CZ" dirty="0" smtClean="0"/>
              <a:t>Člověk je determinován fyziologickými silami – pudy</a:t>
            </a:r>
          </a:p>
          <a:p>
            <a:r>
              <a:rPr lang="cs-CZ" dirty="0" smtClean="0"/>
              <a:t>Sexuální pud (libido) – klíčová úloha v aktivaci organismu</a:t>
            </a:r>
          </a:p>
          <a:p>
            <a:r>
              <a:rPr lang="cs-CZ" dirty="0" smtClean="0"/>
              <a:t>Výrazný vliv na rozvoj psychoterapie (odhalování nevědomých - potlačených částí psychiky)</a:t>
            </a:r>
          </a:p>
          <a:p>
            <a:r>
              <a:rPr lang="cs-CZ" dirty="0" smtClean="0"/>
              <a:t>Carl G. Jung, A. Adler, E. </a:t>
            </a:r>
            <a:r>
              <a:rPr lang="cs-CZ" dirty="0" err="1" smtClean="0"/>
              <a:t>Fromm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6386" name="Picture 2" descr="Soubor:Pribor - Birthplace of Sigmund Freu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25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4338" name="Picture 2" descr="http://2.bp.blogspot.com/_1BDmH1g464w/S_kpRPqal2I/AAAAAAAAADw/YHNyXKtju_4/s400/02_IL_17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404664"/>
            <a:ext cx="6753231" cy="6126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89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Reakce na konflikt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id </a:t>
            </a:r>
            <a:r>
              <a:rPr lang="cs-CZ" i="1" dirty="0"/>
              <a:t>versus</a:t>
            </a:r>
            <a:r>
              <a:rPr lang="cs-CZ" dirty="0"/>
              <a:t> ego: holčička chce ukradnout panenku, avšak neukradne ji, neboť se obává, že by se cítila špatně</a:t>
            </a:r>
          </a:p>
          <a:p>
            <a:r>
              <a:rPr lang="cs-CZ" dirty="0"/>
              <a:t>id </a:t>
            </a:r>
            <a:r>
              <a:rPr lang="cs-CZ" i="1" dirty="0"/>
              <a:t>versus</a:t>
            </a:r>
            <a:r>
              <a:rPr lang="cs-CZ" dirty="0"/>
              <a:t> superego: holčička chce ukradnout panenku, avšak neukradne, neboť maminka říkala, že krást se nemá</a:t>
            </a:r>
          </a:p>
          <a:p>
            <a:r>
              <a:rPr lang="cs-CZ" dirty="0"/>
              <a:t>ego </a:t>
            </a:r>
            <a:r>
              <a:rPr lang="cs-CZ" i="1" dirty="0"/>
              <a:t>versus</a:t>
            </a:r>
            <a:r>
              <a:rPr lang="cs-CZ" dirty="0"/>
              <a:t> superego: holčička již má našetřené peníze, takže si panenku může koupit, ale neudělá to, neboť v náboženské výchově ji učili, že člověk má žít střídmě a dávat almužnu. Našetřené peníze proto věnuje žebrákovi.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1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45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5362" name="Picture 2" descr="http://www.mindswork.co.uk/wpblog/wp-content/uploads/2012/12/Sigmund-Freud-Quotes-The-interpretation-of-dreams-is-the-royal-road-to-a-knowledge-of-the-unconscious-activities-of-the-m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7416824" cy="6180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99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 descr="http://matlindenberg.com/blog/wp-content/uploads/2012/03/Salvador_Dali-2-300x21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8495"/>
            <a:ext cx="7488832" cy="5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322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Alfred Adler (1870-1937)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Žák, který se odloučil od svého učitele (neshody ohledně pudové podstaty člověka)</a:t>
            </a:r>
          </a:p>
          <a:p>
            <a:r>
              <a:rPr lang="cs-CZ" b="1" dirty="0" smtClean="0"/>
              <a:t>Komplex méněcennosti </a:t>
            </a:r>
            <a:r>
              <a:rPr lang="cs-CZ" dirty="0" smtClean="0"/>
              <a:t>jako reakce na překážky v touze po moci</a:t>
            </a:r>
          </a:p>
          <a:p>
            <a:r>
              <a:rPr lang="cs-CZ" b="1" dirty="0" smtClean="0"/>
              <a:t>Sourozenecká konstelace</a:t>
            </a:r>
          </a:p>
        </p:txBody>
      </p:sp>
      <p:pic>
        <p:nvPicPr>
          <p:cNvPr id="18434" name="Picture 2" descr="http://knihy.abz.cz/imgs/products/img_291171_or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744640"/>
            <a:ext cx="3201913" cy="448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7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Carl G. Jung (1875-1961)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78896" cy="4852045"/>
          </a:xfrm>
        </p:spPr>
        <p:txBody>
          <a:bodyPr>
            <a:normAutofit/>
          </a:bodyPr>
          <a:lstStyle/>
          <a:p>
            <a:r>
              <a:rPr lang="cs-CZ" b="1" dirty="0" smtClean="0"/>
              <a:t>Archetyp </a:t>
            </a:r>
          </a:p>
          <a:p>
            <a:r>
              <a:rPr lang="cs-CZ" dirty="0" smtClean="0"/>
              <a:t>společný vzorec psychického vnímání, resp. chápání skutečnosti</a:t>
            </a:r>
          </a:p>
          <a:p>
            <a:r>
              <a:rPr lang="cs-CZ" b="1" dirty="0" smtClean="0"/>
              <a:t>Kolektivní nevědomí </a:t>
            </a:r>
            <a:r>
              <a:rPr lang="cs-CZ" dirty="0" smtClean="0"/>
              <a:t>– zkušenost z minulosti, kterou máme všichni stejnou</a:t>
            </a:r>
          </a:p>
        </p:txBody>
      </p:sp>
      <p:pic>
        <p:nvPicPr>
          <p:cNvPr id="19458" name="Picture 2" descr="http://www.obchudek-probuzeni.cz/data/product/615_72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64" r="18617"/>
          <a:stretch/>
        </p:blipFill>
        <p:spPr bwMode="auto">
          <a:xfrm>
            <a:off x="5719358" y="1844824"/>
            <a:ext cx="2885090" cy="4607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18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Soubor:Kanizsa triangl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4624"/>
            <a:ext cx="6336704" cy="6759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60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Psychologie – předvědecká fáze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 a středověk</a:t>
            </a:r>
          </a:p>
          <a:p>
            <a:r>
              <a:rPr lang="cs-CZ" dirty="0" smtClean="0"/>
              <a:t>Augustin – snaha porozumět sám sobě a z toho vyvodit, jak by se mělo správně žít – cesta očištění duše, která nás přibližuje k Bohu</a:t>
            </a:r>
          </a:p>
          <a:p>
            <a:r>
              <a:rPr lang="cs-CZ" dirty="0" smtClean="0"/>
              <a:t>Tomáš Akvinský -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7591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146" name="Picture 2" descr="http://upload.wikimedia.org/wikipedia/commons/6/63/Reific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0358"/>
            <a:ext cx="7848872" cy="633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352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http://design.blog.br/wp-content/uploads/2012/06/RubinGestal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90015"/>
            <a:ext cx="4370305" cy="487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lblogdellamente.com/wp-content/uploads/2010/05/gestalt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90014"/>
            <a:ext cx="4572000" cy="494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64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/>
              <a:t>nelze úplně oddělit biologické, psychologické a sociální jevy a procesy</a:t>
            </a:r>
          </a:p>
        </p:txBody>
      </p:sp>
    </p:spTree>
    <p:extLst>
      <p:ext uri="{BB962C8B-B14F-4D97-AF65-F5344CB8AC3E}">
        <p14:creationId xmlns:p14="http://schemas.microsoft.com/office/powerpoint/2010/main" val="172866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/>
              <a:t>Gestalt</a:t>
            </a:r>
            <a:r>
              <a:rPr lang="cs-CZ" dirty="0" smtClean="0"/>
              <a:t> psychologie - zákony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968552"/>
          </a:xfrm>
        </p:spPr>
        <p:txBody>
          <a:bodyPr>
            <a:normAutofit fontScale="70000" lnSpcReduction="20000"/>
          </a:bodyPr>
          <a:lstStyle/>
          <a:p>
            <a:r>
              <a:rPr lang="cs-CZ" sz="4000" b="1" dirty="0"/>
              <a:t>Zákon blízkosti</a:t>
            </a:r>
            <a:r>
              <a:rPr lang="cs-CZ" sz="4000" dirty="0"/>
              <a:t> - tendence vnímat podobné objekty jako skupiny nebo série</a:t>
            </a:r>
          </a:p>
          <a:p>
            <a:r>
              <a:rPr lang="cs-CZ" sz="4000" b="1" dirty="0"/>
              <a:t>Zákon podobnosti</a:t>
            </a:r>
            <a:r>
              <a:rPr lang="cs-CZ" sz="4000" dirty="0"/>
              <a:t> - smíšené skupiny podobných a odlišných objektů vidíme po skupinách</a:t>
            </a:r>
          </a:p>
          <a:p>
            <a:r>
              <a:rPr lang="cs-CZ" sz="4000" b="1" dirty="0"/>
              <a:t>Zákon pokračování/směru</a:t>
            </a:r>
            <a:r>
              <a:rPr lang="cs-CZ" sz="4000" dirty="0"/>
              <a:t> - v obrazcích hledáme čáry s nepřerušeným pokračováním</a:t>
            </a:r>
          </a:p>
          <a:p>
            <a:r>
              <a:rPr lang="cs-CZ" sz="4000" b="1" dirty="0"/>
              <a:t>Zákon výstižnosti</a:t>
            </a:r>
            <a:r>
              <a:rPr lang="cs-CZ" sz="4000" dirty="0"/>
              <a:t> (</a:t>
            </a:r>
            <a:r>
              <a:rPr lang="cs-CZ" sz="4000" dirty="0" err="1"/>
              <a:t>Prägnanz</a:t>
            </a:r>
            <a:r>
              <a:rPr lang="cs-CZ" sz="4000" dirty="0"/>
              <a:t>) - tendence vidět nejjednodušší tvar</a:t>
            </a:r>
          </a:p>
          <a:p>
            <a:r>
              <a:rPr lang="cs-CZ" sz="4000" b="1" dirty="0"/>
              <a:t>Zákon dobrého tvaru</a:t>
            </a:r>
            <a:r>
              <a:rPr lang="cs-CZ" sz="4000" dirty="0"/>
              <a:t> - tendence doplňovat obrazce</a:t>
            </a:r>
          </a:p>
          <a:p>
            <a:r>
              <a:rPr lang="cs-CZ" sz="4000" b="1" dirty="0"/>
              <a:t>Vnímání figury a pozadí</a:t>
            </a:r>
            <a:r>
              <a:rPr lang="cs-CZ" sz="4000" dirty="0"/>
              <a:t> - schopnost mysli zaměřit pozornost na smysluplný tvar a ignorovat zbytek</a:t>
            </a:r>
          </a:p>
          <a:p>
            <a:r>
              <a:rPr lang="cs-CZ" sz="4000" b="1" dirty="0"/>
              <a:t>Konstantnost velikosti</a:t>
            </a:r>
            <a:r>
              <a:rPr lang="cs-CZ" sz="4000" dirty="0"/>
              <a:t> - schopnost vnímání perspektivy</a:t>
            </a:r>
          </a:p>
          <a:p>
            <a:pPr marL="0" indent="0" algn="ctr">
              <a:buNone/>
            </a:pPr>
            <a:endParaRPr lang="cs-CZ" sz="4000" dirty="0"/>
          </a:p>
        </p:txBody>
      </p:sp>
      <p:sp>
        <p:nvSpPr>
          <p:cNvPr id="5" name="AutoShape 2" descr="data:image/jpeg;base64,/9j/4AAQSkZJRgABAQAAAQABAAD/2wCEAAkGBhQSEBUUEhQVFRQVFxgVFBQUFBQVFBcXFBcXFBQUFRQYHCYfFxkkGhQXHy8gJCcpLCwsGB4xNTAqNSYrLCkBCQoKDgwOGg8PGjUkHSQqLCksLCkpLiwsLC4pKiwsLCwsLCksLCkpKSwpLCk0KSwpKSkpKSkpLCkpKSksLCosLf/AABEIAQIAwwMBIgACEQEDEQH/xAAaAAEAAwEBAQAAAAAAAAAAAAAAAQIDBAUG/8QARxAAAgIBAwEDBwgHBQYHAAAAAQIAEQMEEiExEyJBBTJRYXGBwRVSYnKCkbGyFCNCodHh8CQzNKLSQ2OSlKPxBlNzwsPT4v/EABkBAQADAQEAAAAAAAAAAAAAAAABAwQCBf/EACcRAQABAgYCAgMBAQEAAAAAAAABAgQDERMxMlEUIRJBcZGx8PFh/9oADAMBAAIRAxEAPwCYiISREQEREBERAREQEREBERAREQEREBERAREQEREBERAREQKZHoe0gD2sQB+Muwo+H4THVdB9dPzrNnPJmTHxaqJjJpwMOmuJzVs/0f5Sef6P8pEsZn8mtf49CL9n3/yjn1ff/KRJuPJrT49BZ/oxZ/o/yiSBHk1nj0I5/r/tJo/1/wBpIMmR5OIePQpz/Ri/6uWMrJ8ms8eguRcAxujycQ8eg3f1cbv6uVJkXHkYnZ49HS28+j98g5PV++VuQY8jE7NCjpYZfV++WR7mRl8PU+74y7BxaqqspU4uFTTTnDWIibWQiIgIiIGOq6D66fnWauOZlqug+sn51mz9T7Zgu94bbbaVQYMiQTMTWsZAMgtN9Dpg+QKSQCGNjk91Gfp9mBnci5uyKce5RtKsqVZa9yuxYn02nQACj7zbQaPtGYckhbCrW9zYG1QSOaJPiaU0JGZm5xLVJyoAxAuga7w2t718D6p2HS4+z3735LKBsFblQN13ebbAXV+NRmZuKVqbYMO91X0kC+tDxPuHPultdp9jlRZFKVJFEhlDCx4Gj0jMc1Su2di6TciFLLM/ZsDVAmjjr1MN3X5hnPn27m2ElbO0nqRfBPosc1GYyIid2XyfWAZO9ZIux3dr7wpB8T+rPuZfTOAmTE5iIMEypM6Ay+Dqfd8ZSXwdT7vjNFvzZ7jg2iInpPPIiICIiBjqug+sn51mrn8TMtV5o+sn5hNGmC73htttpJQmWlTMTWibaXUHG4cAGr4N0QQVINHxBImU59T2pZFw0WY1RBN+iuRzOoj5ekTOUe3fkzArtVdq3uPO4kgUOeOACfDxN3xTC6i9y7gRXWiObsH08fvnCPJXlA/7If8AAfi0fJflD/y/+n/+pPwjuP241IehqtQcjl26mvSegCjk8ngdT1l/0n9UMdCt5e+bsqFr2d0TzT5N1/zAPsD/AFyp8n670IPsp8XkfCO4/ZqQ9PT6jZuoCypUHm13cEr66sewmM+pLhARyild3Nkbiwu/RuI9lTzPk/XfQ+7H+7vyP0HW+lP+l/8AZJ047j9mpD1dPrCgcAA7xXN8EWA60fOAZqPrM5ZyfoGtq7x16bwePTntPUfulToNX87H/wAenH/ySdP/ANj9mpD1smvJOQ7VHaKEKgHaAu0rtF8bdi1d9Jxziz6XVojOWx0oBJBwPVsFBKo5NWwHTxnbj5UE+I/GRNHxdU1ROyhkSzStSHSQJfB1Pu+MrLYOp93xmi35s+PwbRET0nnkREBERAx1Xm/aX8wmpMy1fm+9fzCXMwXe8NtrtKC0iDExNaLlvJ7f2vB9Y/gJUmToD/a8H1m/CdR9/iXFfFy6DydgTDjbOL7Q0gxlQUVRRLWNvJPQ9AvrNej5E8gMMxbbwhZVBRCTR2klW6DaSw6WRwRYM4fJ+DKumLbUbHlpQmQkM+zndjUMpNelebHqnYVyDGi6enJHep0yZcViuxVhW1eGNjrYHdNhrq5mc4iWdbPrGzo2OgbXdgJXEhYY8neSwDQrewAbjZQNGjkPI2OygDsSoVXqqy/rPAcdnSoSSTwwNgMDMsG/tVd8isT3EPaK/eyrsQ8E0o3Froj9W3Xi+gOr91g23aC+SioN0S5A/aCuuQg3fmkNsxlY29QhhpMKMMW9FZSqJbZRiCl8ubmrBc0p4vw8b4qmhxleAAP1tv2naMBjVGDKqUCBuJIKk1ZsAWOryK5pKVCSqrySH72TOCFoGwbIPPXb7ZGkxlWxtjRQvak2Mj8IzY1AY76Pm+tWoEWDZnOYmR34dWFwYlTIrWwxgAurbWAVzz1bcTtPdobeDXPkPpsYFkIB+qIJbITtdCxJA69BwNvqI6ycnlB2AYjHYPFPQHFcVkoTq1CMWyM6JtGRbLs/K24q9xoUevRQSTQFxEfEY6jGOzz0qqOyK9xiwOzVaXrYFnvdevpA8c8Pmj2CdvlcHblDKFIwMOgDEDU6Xbu5JK8Utk/tcnw48Q7q+wTiraF2H9oaVqaESpnC5Eth6n2D4yJOHqfd8Zot+bPj8G0RE9J55ERAREQMdX5h9o/ETRpnrPMPu/ES7TBd7w22u0qVEEytzE1hMaL/ABWn+s34LFS2i/xWD6zfgs6j7/E/xxXxcui17Njx4jjXLtI2biwIUD+7tSO6OSCxIUXxXTox5FLhXTT4g7AMGXIXVHNMCQNqNRN3tI+gJhocBx41yswUP3drIHtCLJYHorAGiAb45AJIxpRjZuzWi42B2cHYQ17drLuA7nPPWXzETPpna4sfZ52WztVm59Ix2ysK6N3RR5onoeVO+Ru4wL9UsHayAncxLKrBRyH292ydzE9WvHUHvdqr7VZRuK2Dv7oyY1W7PzuTXr5FzixsQ6kM4bH2iswPdNK+/qa4PUXfHgSI39oTpsoVsRbH2gKEbLYWDkyfN6+w2D4idmg1RyZRjTFbFtw3O4pxW5nABIFIqgDoCR+1xyaTWBAlgDuMQ1G+WyjaSOaPT3m+tr36HO1ggFA5/VBlLJQNUUUUi0ar9od0EWWkVfYwXObLkY+RZffisDswN+3tNgB6kdNpIvxltdqWXKcbYxuDXSPk5ZQV3K3nEbSV5sUo9BupY7K3sTe7tdjbtt79tfOvv16eOs11eQnmmYL/AHnBUUbusbDa1AdLagK5rdH2OXtARqKxrjHYDuLdf3+nsm/E9eKHTiaYfNHsEnLrQ6aigP7lSW7wN9rpgwAZjtW74HXjrVymA90ewTmvZbh/azCUuXYzNpWuAZfB1Pu+MyWa6fx93xmi35qMfg2iInpPPIiICIiBjrPMPu/ESSZGr833r+YRMF3vDbbbSrIMEyDMbWkGX0X+K0/1m/BZS40TVq9P9d/wT+MmPv8AE/xxXxY6XUtjxAXkGNgNrNpk4J3c43OTum2Ygg9SSPG65MDZcqq7ZN7AKpy49vAvb+0TXHWuTZPiZviVkGNWd8aEIruMu84iqKtUKCjc3IDN3VNUFqV0LLjAXIuO1L9pjy7gVBUKwH7JDLYK8k0pF/s3Z7zDOx1nkns6twxJKgIhJtfO8fA36/GqNyBkcgpeQ0AKOOyoPPHetbHB9I9NCuvW6wNlzMx7Pcdoxtv3bRjZQOQSL3DrxyePCc+HEQlXRq3DNs7PncovmrAs8ejxqdRM5e0MmxgjGAWJK8BUBJ/WP4bus0xaoCrd2C1tDY1IG0Dbt/Wd3oOlXNdoXKFPdYhlRi3mMcuRQWq7r03wefWNFRmyKuYM2ULSKaJfklTuPDAd7qaNcnqImR2YtIDjADJRG4Hsv2eDs87bXINUb7xuxc4G1g3FQ2QbiVKoqqGJtSNobvk3XNnmW8r58bG0bzVG3u2TkLBnbdXK1dWx56cToxiy4sKXZcjqTVFlxZgC12FBGQfRBZudpvmPUZyOTCqhNRW++xHDADjt8Hr69Jppz3F9gmb5ARnoEEadFO5dpJXLphZXw4Evi80eyc1rcNYmVMm5UzhcTTT+Pu+Mxm2n8fd8Zot+ajH4NoiJ6LzyIiAiIgY6vzfev5hIJk6vzftL+YTK5gu94bbbaS4kQJjaiToz/atP9Z/wSQY0X+L0/wBZ/wAEnUff4n+OK+Kmn1IGEfsqUAXcXoFRRK7ibphxtFL48qoOmpWgehCju7gBkGwNa7+ehUmvGzVBQJnj8mZseLcWKUQNvoPFGwbVjdd0E9CaHMfoxGNLycsdtncwVWVRjABPdBG6zQ7oI5FBrfWfqVBiys+5+N/gxCMxoUAo4o17jtMtkygWqG+b4svTEtQIYMwNggg2as1uuU0emJUgtRABoecGyFAosEWD3bB4B2+kkY4tO7g05br03G/VRpubbwIPPjxJ9Ib6bAuRhdnuMyYw1Fv1mQ7VY+I95PoNGaYdOyqV7NwuTg26A9Ru2AjqQNp9PQiefqgV2A8EKQa/9TIDNThraoXeSOO9uTxvYF9d9T6eOeOhoyY1cBlYiwSQ61R6laBDCqIIPpnS2ZiAdwRiRu280240Ct0FpcVHzdq8eAbn17E4sVpsIORem2xauOvNW7db8fYNV1AJVFZTRQY7R6YrQUEggiyAao8k36ZE9iufKD+kAClXAEUc8AajBxZ60SRfq951xjuj2TnyX/aty7D2XK8DbWo04rgAe8DnrNsZ7o9krr2j/dLcNcylwWld04Wpm2n8fd8ZzkzfTePu+M0W/NRj8G8RE9FgIiICIiBjq/N+0v5hMR0mus837SfmEwBmC63hsttpTAlWiY2tYzE5+zy4slEjG9sB1IJWwPXSke0iaBpDC5MTkiYzjJXM7pWNn7oBKZra8mOrXaxvg7QOBanum9u0arqWcoNuIgcKxN9WDC2J3Bt3BAALA1VVWWLcoKq5Ck2cbqmXHfpCOCAfX19csN3+5/5XT/6ZZ8oU/CRWfGRaYy4AJLcMO6Au4kjb3eOKU34m6wyasi9rA7gwZTuYKaK7lLUR3XNezm6FbkN6MP8Ay2D/AEyj5WHJx4XXxUYUxn3NjAYH2H7+k6iqETRKNJtLJvo92gGIC97IwJLHpQO7kc0eRxdsZCkMxS8ZFY8d94klidx4A56i6oChxNs/ZoEGMLkZk3A5AGGNGLFVZB3Wy2SCSCKUUoviiu3+592l0/8ApiaoIomXHhzAIUKggkNY4a16c+iiw56br8KO+HbkBV2TGSy7e4AtHcGG4dByvLHwHu6O0Poxf8rp/wDRI7RwQQcYroV0+nUj2EJwfWImuP8Af8T8JPKChe0rls+1EsAFkVlyZM5UAABsmMUQAGG8jgCTczVaJJJZz5zuSzn2sfdDGVzOaymnJaQJEkCQ6TU303j7vjMRNtN4+74zRb81GPwbxET0WAiIgIiIGGt837SfmExUcTXXeZ9pPzCYqeJgu94bbbaUMJFyWMrUyNSYuQTIBkJWEnfInb5Mwg9o5G44sZyKtkAkOiW1EHau/caI830XA4w1xc6tRr2zOpcAtu5bkbgSKBW6Fc9AL3G7PM08uqi5HTH2fcyZVpFyAqFalDs3DdD09BsmxIRm8fBp9pPrN+H7q8J0ieh5QxIULYtuwOqlSCubGSrdxweGB2k7rPKnp0m+q0iphTIqqzHBj3qR5m4t+vI/aLEBb6LXNllqZqz3R6h5RYSAZ6/kt1TT7iUUtlbEWZGcshxoTj7nNEnpYueOvSITmSJNRJC5IMAQJKAmdGl8fd8ZzmdGl8fd8Zfb81GPwbxET0mAiIgIiIHPrj3PtJ+YTCba/wAz7S/mEwB4mC63hsttpRIuSZWZGtBgmusEz1f/AA7kpsxtgBp8xJxnvgDaSUPHe9HI9sifUGbzr8ZbBnKkMjEEdGU0R6eR6v3T6HDu+UsPHim1gd3aoEAGYtQ3F1BJNdSR1BnAWft9NuGYH9XQ1BvJ/emqJAO27qx1vwqc5ozcLaxmrvDum1oKACaJICirND7o1WtfJW9y/JI3G+Wqz76E9Lyz5TvIyW52Z8j73Nsttt7NOtINt1+4eNtcWXNq3IYK/aBWo7WD5lK7W6MCvPHh7IzHl59a7+e5bmzZ6npZ9JrizC6xwwIdgQuwcmwnzPq89Ok9rQE9lgB3BGGoUsecShu7uyL0YA2RZFHnnpOHybid9PmVFZtz4BtUEn/anoPXXPhGY5NN5QyYxtTIyi91KxAugCa9NACYWAP3fynolGXSuDdDUIDzxuXHmDf+3909PUBjjxjDYzDTYy1ec2DnjEQeKPLL1YEUaDAszN84CJJE9nydqj2DMbLaUq+E3wvbMEIIPgGC5B61PgZ5DEnqSSeSSSSSepJ8TJiTNSokmQZ0IM6NJ4+74znJnRpfH3fGaLfmox+DoiInpMBERAREQObyh5n2l/MJzgzo8oeZ9pfzCcomG63hsttpSTKmSRIqY2pBMLBkCSNP6/jIriJEhKZAgyIF4Kg9f3yoEvIE1J2yhMtcC5Ei5BMi4EmVLQWlZKEmdWkPX3fGck6tH4+74zRb81GPwdMRE9JgIiICIiBy+UfM+0v5hOZTOnyl5n2l/MJygzDdbw2W+0pMiTIuZGlBMQYgLlrlTAMhK1wBIEsIFqkyJBMgGErcm4BkhcExcgwESBEITOrR+Pu+M5LnVofH3fGaLfmpx+DqiInpMBERAREQOXyl5n2l/MJyTq8peYPrp+YTjBmG63hst9pWuRcgmVmVoXkXIkiQklhAWTAkREi5AsDBMrBgCYuVioFriViSLGVJiRAi53aDof69M4Wnb5P6H3fGaLfmoxuDriInosJERAREQMdXhLLQNGwRfTicg8mN88D2KT8Z6MTiqimr3MOorqp2ef8AJrfPH/D/ADk/Jp+f/l/nO+JGlR061Ku3B8mn5/8Al/nJHk4/P/y/zndEjSo6NSvtxjQH53+X+cfoB+f/AJf5zsiNKjo1a+3H+gH5/wDlEfJ/0z9wnZEnSo6NSvtx/J/0z9wj5P8Apn7hOyI0qOkalfbi+Tfpt9y/wj5N+m33CdsRpUdGpX24vk36Z+4SPk36bfcJ3RGlR0nUr7cPyZ9NvuX+EfJn02+5f4TuiNKjpGpV24h5M+m33L/CdGDBtFWT6zXwmsTqKKY9xCJrqneSIidOSIiAiIgIiICIiAiIgIiICIiAiIgIiICIiAiIgIiICIiAiIgIiICIiAiIgIiICIiAiIgIiICIiAiIgIiICIiAiIgIiIH/2Q=="/>
          <p:cNvSpPr>
            <a:spLocks noChangeAspect="1" noChangeArrowheads="1"/>
          </p:cNvSpPr>
          <p:nvPr/>
        </p:nvSpPr>
        <p:spPr bwMode="auto">
          <a:xfrm>
            <a:off x="-1414463" y="-387424"/>
            <a:ext cx="28289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data:image/jpeg;base64,/9j/4AAQSkZJRgABAQAAAQABAAD/2wCEAAkGBhQSEBUUEhQVFRQVFxgVFBQUFBQVFBcXFBcXFBQUFRQYHCYfFxkkGhQXHy8gJCcpLCwsGB4xNTAqNSYrLCkBCQoKDgwOGg8PGjUkHSQqLCksLCkpLiwsLC4pKiwsLCwsLCksLCkpKSwpLCk0KSwpKSkpKSkpLCkpKSksLCosLf/AABEIAQIAwwMBIgACEQEDEQH/xAAaAAEAAwEBAQAAAAAAAAAAAAAAAQIDBAUG/8QARxAAAgIBAwEDBwgHBQYHAAAAAQIAEQMEEiExEyJBBTJRYXGBwRVSYnKCkbGyFCNCodHh8CQzNKLSQ2OSlKPxBlNzwsPT4v/EABkBAQADAQEAAAAAAAAAAAAAAAABAwQCBf/EACcRAQABAgYCAgMBAQEAAAAAAAABAgQDERMxMlEUIRJBcZGx8PFh/9oADAMBAAIRAxEAPwCYiISREQEREBERAREQEREBERAREQEREBERAREQEREBERAREQKZHoe0gD2sQB+Muwo+H4THVdB9dPzrNnPJmTHxaqJjJpwMOmuJzVs/0f5Sef6P8pEsZn8mtf49CL9n3/yjn1ff/KRJuPJrT49BZ/oxZ/o/yiSBHk1nj0I5/r/tJo/1/wBpIMmR5OIePQpz/Ri/6uWMrJ8ms8eguRcAxujycQ8eg3f1cbv6uVJkXHkYnZ49HS28+j98g5PV++VuQY8jE7NCjpYZfV++WR7mRl8PU+74y7BxaqqspU4uFTTTnDWIibWQiIgIiIGOq6D66fnWauOZlqug+sn51mz9T7Zgu94bbbaVQYMiQTMTWsZAMgtN9Dpg+QKSQCGNjk91Gfp9mBnci5uyKce5RtKsqVZa9yuxYn02nQACj7zbQaPtGYckhbCrW9zYG1QSOaJPiaU0JGZm5xLVJyoAxAuga7w2t718D6p2HS4+z3735LKBsFblQN13ebbAXV+NRmZuKVqbYMO91X0kC+tDxPuHPultdp9jlRZFKVJFEhlDCx4Gj0jMc1Su2di6TciFLLM/ZsDVAmjjr1MN3X5hnPn27m2ElbO0nqRfBPosc1GYyIid2XyfWAZO9ZIux3dr7wpB8T+rPuZfTOAmTE5iIMEypM6Ay+Dqfd8ZSXwdT7vjNFvzZ7jg2iInpPPIiICIiBjqug+sn51mrn8TMtV5o+sn5hNGmC73htttpJQmWlTMTWibaXUHG4cAGr4N0QQVINHxBImU59T2pZFw0WY1RBN+iuRzOoj5ekTOUe3fkzArtVdq3uPO4kgUOeOACfDxN3xTC6i9y7gRXWiObsH08fvnCPJXlA/7If8AAfi0fJflD/y/+n/+pPwjuP241IehqtQcjl26mvSegCjk8ngdT1l/0n9UMdCt5e+bsqFr2d0TzT5N1/zAPsD/AFyp8n670IPsp8XkfCO4/ZqQ9PT6jZuoCypUHm13cEr66sewmM+pLhARyild3Nkbiwu/RuI9lTzPk/XfQ+7H+7vyP0HW+lP+l/8AZJ047j9mpD1dPrCgcAA7xXN8EWA60fOAZqPrM5ZyfoGtq7x16bwePTntPUfulToNX87H/wAenH/ySdP/ANj9mpD1smvJOQ7VHaKEKgHaAu0rtF8bdi1d9Jxziz6XVojOWx0oBJBwPVsFBKo5NWwHTxnbj5UE+I/GRNHxdU1ROyhkSzStSHSQJfB1Pu+MrLYOp93xmi35s+PwbRET0nnkREBERAx1Xm/aX8wmpMy1fm+9fzCXMwXe8NtrtKC0iDExNaLlvJ7f2vB9Y/gJUmToD/a8H1m/CdR9/iXFfFy6DydgTDjbOL7Q0gxlQUVRRLWNvJPQ9AvrNej5E8gMMxbbwhZVBRCTR2klW6DaSw6WRwRYM4fJ+DKumLbUbHlpQmQkM+zndjUMpNelebHqnYVyDGi6enJHep0yZcViuxVhW1eGNjrYHdNhrq5mc4iWdbPrGzo2OgbXdgJXEhYY8neSwDQrewAbjZQNGjkPI2OygDsSoVXqqy/rPAcdnSoSSTwwNgMDMsG/tVd8isT3EPaK/eyrsQ8E0o3Froj9W3Xi+gOr91g23aC+SioN0S5A/aCuuQg3fmkNsxlY29QhhpMKMMW9FZSqJbZRiCl8ubmrBc0p4vw8b4qmhxleAAP1tv2naMBjVGDKqUCBuJIKk1ZsAWOryK5pKVCSqrySH72TOCFoGwbIPPXb7ZGkxlWxtjRQvak2Mj8IzY1AY76Pm+tWoEWDZnOYmR34dWFwYlTIrWwxgAurbWAVzz1bcTtPdobeDXPkPpsYFkIB+qIJbITtdCxJA69BwNvqI6ycnlB2AYjHYPFPQHFcVkoTq1CMWyM6JtGRbLs/K24q9xoUevRQSTQFxEfEY6jGOzz0qqOyK9xiwOzVaXrYFnvdevpA8c8Pmj2CdvlcHblDKFIwMOgDEDU6Xbu5JK8Utk/tcnw48Q7q+wTiraF2H9oaVqaESpnC5Eth6n2D4yJOHqfd8Zot+bPj8G0RE9J55ERAREQMdX5h9o/ETRpnrPMPu/ES7TBd7w22u0qVEEytzE1hMaL/ABWn+s34LFS2i/xWD6zfgs6j7/E/xxXxcui17Njx4jjXLtI2biwIUD+7tSO6OSCxIUXxXTox5FLhXTT4g7AMGXIXVHNMCQNqNRN3tI+gJhocBx41yswUP3drIHtCLJYHorAGiAb45AJIxpRjZuzWi42B2cHYQ17drLuA7nPPWXzETPpna4sfZ52WztVm59Ix2ysK6N3RR5onoeVO+Ru4wL9UsHayAncxLKrBRyH292ydzE9WvHUHvdqr7VZRuK2Dv7oyY1W7PzuTXr5FzixsQ6kM4bH2iswPdNK+/qa4PUXfHgSI39oTpsoVsRbH2gKEbLYWDkyfN6+w2D4idmg1RyZRjTFbFtw3O4pxW5nABIFIqgDoCR+1xyaTWBAlgDuMQ1G+WyjaSOaPT3m+tr36HO1ggFA5/VBlLJQNUUUUi0ar9od0EWWkVfYwXObLkY+RZffisDswN+3tNgB6kdNpIvxltdqWXKcbYxuDXSPk5ZQV3K3nEbSV5sUo9BupY7K3sTe7tdjbtt79tfOvv16eOs11eQnmmYL/AHnBUUbusbDa1AdLagK5rdH2OXtARqKxrjHYDuLdf3+nsm/E9eKHTiaYfNHsEnLrQ6aigP7lSW7wN9rpgwAZjtW74HXjrVymA90ewTmvZbh/azCUuXYzNpWuAZfB1Pu+MyWa6fx93xmi35qMfg2iInpPPIiICIiBjrPMPu/ESSZGr833r+YRMF3vDbbbSrIMEyDMbWkGX0X+K0/1m/BZS40TVq9P9d/wT+MmPv8AE/xxXxY6XUtjxAXkGNgNrNpk4J3c43OTum2Ygg9SSPG65MDZcqq7ZN7AKpy49vAvb+0TXHWuTZPiZviVkGNWd8aEIruMu84iqKtUKCjc3IDN3VNUFqV0LLjAXIuO1L9pjy7gVBUKwH7JDLYK8k0pF/s3Z7zDOx1nkns6twxJKgIhJtfO8fA36/GqNyBkcgpeQ0AKOOyoPPHetbHB9I9NCuvW6wNlzMx7Pcdoxtv3bRjZQOQSL3DrxyePCc+HEQlXRq3DNs7PncovmrAs8ejxqdRM5e0MmxgjGAWJK8BUBJ/WP4bus0xaoCrd2C1tDY1IG0Dbt/Wd3oOlXNdoXKFPdYhlRi3mMcuRQWq7r03wefWNFRmyKuYM2ULSKaJfklTuPDAd7qaNcnqImR2YtIDjADJRG4Hsv2eDs87bXINUb7xuxc4G1g3FQ2QbiVKoqqGJtSNobvk3XNnmW8r58bG0bzVG3u2TkLBnbdXK1dWx56cToxiy4sKXZcjqTVFlxZgC12FBGQfRBZudpvmPUZyOTCqhNRW++xHDADjt8Hr69Jppz3F9gmb5ARnoEEadFO5dpJXLphZXw4Evi80eyc1rcNYmVMm5UzhcTTT+Pu+Mxm2n8fd8Zot+ajH4NoiJ6LzyIiAiIgY6vzfev5hIJk6vzftL+YTK5gu94bbbaS4kQJjaiToz/atP9Z/wSQY0X+L0/wBZ/wAEnUff4n+OK+Kmn1IGEfsqUAXcXoFRRK7ibphxtFL48qoOmpWgehCju7gBkGwNa7+ehUmvGzVBQJnj8mZseLcWKUQNvoPFGwbVjdd0E9CaHMfoxGNLycsdtncwVWVRjABPdBG6zQ7oI5FBrfWfqVBiys+5+N/gxCMxoUAo4o17jtMtkygWqG+b4svTEtQIYMwNggg2as1uuU0emJUgtRABoecGyFAosEWD3bB4B2+kkY4tO7g05br03G/VRpubbwIPPjxJ9Ib6bAuRhdnuMyYw1Fv1mQ7VY+I95PoNGaYdOyqV7NwuTg26A9Ru2AjqQNp9PQiefqgV2A8EKQa/9TIDNThraoXeSOO9uTxvYF9d9T6eOeOhoyY1cBlYiwSQ61R6laBDCqIIPpnS2ZiAdwRiRu280240Ct0FpcVHzdq8eAbn17E4sVpsIORem2xauOvNW7db8fYNV1AJVFZTRQY7R6YrQUEggiyAao8k36ZE9iufKD+kAClXAEUc8AajBxZ60SRfq951xjuj2TnyX/aty7D2XK8DbWo04rgAe8DnrNsZ7o9krr2j/dLcNcylwWld04Wpm2n8fd8ZzkzfTePu+M0W/NRj8G8RE9FgIiICIiBjq/N+0v5hMR0mus837SfmEwBmC63hsttpTAlWiY2tYzE5+zy4slEjG9sB1IJWwPXSke0iaBpDC5MTkiYzjJXM7pWNn7oBKZra8mOrXaxvg7QOBanum9u0arqWcoNuIgcKxN9WDC2J3Bt3BAALA1VVWWLcoKq5Ck2cbqmXHfpCOCAfX19csN3+5/5XT/6ZZ8oU/CRWfGRaYy4AJLcMO6Au4kjb3eOKU34m6wyasi9rA7gwZTuYKaK7lLUR3XNezm6FbkN6MP8Ay2D/AEyj5WHJx4XXxUYUxn3NjAYH2H7+k6iqETRKNJtLJvo92gGIC97IwJLHpQO7kc0eRxdsZCkMxS8ZFY8d94klidx4A56i6oChxNs/ZoEGMLkZk3A5AGGNGLFVZB3Wy2SCSCKUUoviiu3+592l0/8ApiaoIomXHhzAIUKggkNY4a16c+iiw56br8KO+HbkBV2TGSy7e4AtHcGG4dByvLHwHu6O0Poxf8rp/wDRI7RwQQcYroV0+nUj2EJwfWImuP8Af8T8JPKChe0rls+1EsAFkVlyZM5UAABsmMUQAGG8jgCTczVaJJJZz5zuSzn2sfdDGVzOaymnJaQJEkCQ6TU303j7vjMRNtN4+74zRb81GPwbxET0WAiIgIiIGGt837SfmExUcTXXeZ9pPzCYqeJgu94bbbaUMJFyWMrUyNSYuQTIBkJWEnfInb5Mwg9o5G44sZyKtkAkOiW1EHau/caI830XA4w1xc6tRr2zOpcAtu5bkbgSKBW6Fc9AL3G7PM08uqi5HTH2fcyZVpFyAqFalDs3DdD09BsmxIRm8fBp9pPrN+H7q8J0ieh5QxIULYtuwOqlSCubGSrdxweGB2k7rPKnp0m+q0iphTIqqzHBj3qR5m4t+vI/aLEBb6LXNllqZqz3R6h5RYSAZ6/kt1TT7iUUtlbEWZGcshxoTj7nNEnpYueOvSITmSJNRJC5IMAQJKAmdGl8fd8ZzmdGl8fd8Zfb81GPwbxET0mAiIgIiIHPrj3PtJ+YTCba/wAz7S/mEwB4mC63hsttpRIuSZWZGtBgmusEz1f/AA7kpsxtgBp8xJxnvgDaSUPHe9HI9sifUGbzr8ZbBnKkMjEEdGU0R6eR6v3T6HDu+UsPHim1gd3aoEAGYtQ3F1BJNdSR1BnAWft9NuGYH9XQ1BvJ/emqJAO27qx1vwqc5ozcLaxmrvDum1oKACaJICirND7o1WtfJW9y/JI3G+Wqz76E9Lyz5TvIyW52Z8j73Nsttt7NOtINt1+4eNtcWXNq3IYK/aBWo7WD5lK7W6MCvPHh7IzHl59a7+e5bmzZ6npZ9JrizC6xwwIdgQuwcmwnzPq89Ok9rQE9lgB3BGGoUsecShu7uyL0YA2RZFHnnpOHybid9PmVFZtz4BtUEn/anoPXXPhGY5NN5QyYxtTIyi91KxAugCa9NACYWAP3fynolGXSuDdDUIDzxuXHmDf+3909PUBjjxjDYzDTYy1ec2DnjEQeKPLL1YEUaDAszN84CJJE9nydqj2DMbLaUq+E3wvbMEIIPgGC5B61PgZ5DEnqSSeSSSSSepJ8TJiTNSokmQZ0IM6NJ4+74znJnRpfH3fGaLfmox+DoiInpMBERAREQObyh5n2l/MJzgzo8oeZ9pfzCcomG63hsttpSTKmSRIqY2pBMLBkCSNP6/jIriJEhKZAgyIF4Kg9f3yoEvIE1J2yhMtcC5Ei5BMi4EmVLQWlZKEmdWkPX3fGck6tH4+74zRb81GPwdMRE9JgIiICIiBy+UfM+0v5hOZTOnyl5n2l/MJygzDdbw2W+0pMiTIuZGlBMQYgLlrlTAMhK1wBIEsIFqkyJBMgGErcm4BkhcExcgwESBEITOrR+Pu+M5LnVofH3fGaLfmpx+DqiInpMBERAREQOXyl5n2l/MJyTq8peYPrp+YTjBmG63hst9pWuRcgmVmVoXkXIkiQklhAWTAkREi5AsDBMrBgCYuVioFriViSLGVJiRAi53aDof69M4Wnb5P6H3fGaLfmoxuDriInosJERAREQMdXhLLQNGwRfTicg8mN88D2KT8Z6MTiqimr3MOorqp2ef8AJrfPH/D/ADk/Jp+f/l/nO+JGlR061Ku3B8mn5/8Al/nJHk4/P/y/zndEjSo6NSvtxjQH53+X+cfoB+f/AJf5zsiNKjo1a+3H+gH5/wDlEfJ/0z9wnZEnSo6NSvtx/J/0z9wj5P8Apn7hOyI0qOkalfbi+Tfpt9y/wj5N+m33CdsRpUdGpX24vk36Z+4SPk36bfcJ3RGlR0nUr7cPyZ9NvuX+EfJn02+5f4TuiNKjpGpV24h5M+m33L/CdGDBtFWT6zXwmsTqKKY9xCJrqneSIidOSIiAiIgIiICIiAiIgIiICIiAiIgIiICIiAiIgIiICIiAiIgIiICIiAiIgIiICIiAiIgIiICIiAiIgIiICIiAiIgIiIH/2Q=="/>
          <p:cNvSpPr>
            <a:spLocks noChangeAspect="1" noChangeArrowheads="1"/>
          </p:cNvSpPr>
          <p:nvPr/>
        </p:nvSpPr>
        <p:spPr bwMode="auto">
          <a:xfrm>
            <a:off x="307975" y="-1638300"/>
            <a:ext cx="28289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6" descr="data:image/jpeg;base64,/9j/4AAQSkZJRgABAQAAAQABAAD/2wCEAAkGBhQSEBUUEhQVFRQVFxgVFBQUFBQVFBcXFBcXFBQUFRQYHCYfFxkkGhQXHy8gJCcpLCwsGB4xNTAqNSYrLCkBCQoKDgwOGg8PGjUkHSQqLCksLCkpLiwsLC4pKiwsLCwsLCksLCkpKSwpLCk0KSwpKSkpKSkpLCkpKSksLCosLf/AABEIAQIAwwMBIgACEQEDEQH/xAAaAAEAAwEBAQAAAAAAAAAAAAAAAQIDBAUG/8QARxAAAgIBAwEDBwgHBQYHAAAAAQIAEQMEEiExEyJBBTJRYXGBwRVSYnKCkbGyFCNCodHh8CQzNKLSQ2OSlKPxBlNzwsPT4v/EABkBAQADAQEAAAAAAAAAAAAAAAABAwQCBf/EACcRAQABAgYCAgMBAQEAAAAAAAABAgQDERMxMlEUIRJBcZGx8PFh/9oADAMBAAIRAxEAPwCYiISREQEREBERAREQEREBERAREQEREBERAREQEREBERAREQKZHoe0gD2sQB+Muwo+H4THVdB9dPzrNnPJmTHxaqJjJpwMOmuJzVs/0f5Sef6P8pEsZn8mtf49CL9n3/yjn1ff/KRJuPJrT49BZ/oxZ/o/yiSBHk1nj0I5/r/tJo/1/wBpIMmR5OIePQpz/Ri/6uWMrJ8ms8eguRcAxujycQ8eg3f1cbv6uVJkXHkYnZ49HS28+j98g5PV++VuQY8jE7NCjpYZfV++WR7mRl8PU+74y7BxaqqspU4uFTTTnDWIibWQiIgIiIGOq6D66fnWauOZlqug+sn51mz9T7Zgu94bbbaVQYMiQTMTWsZAMgtN9Dpg+QKSQCGNjk91Gfp9mBnci5uyKce5RtKsqVZa9yuxYn02nQACj7zbQaPtGYckhbCrW9zYG1QSOaJPiaU0JGZm5xLVJyoAxAuga7w2t718D6p2HS4+z3735LKBsFblQN13ebbAXV+NRmZuKVqbYMO91X0kC+tDxPuHPultdp9jlRZFKVJFEhlDCx4Gj0jMc1Su2di6TciFLLM/ZsDVAmjjr1MN3X5hnPn27m2ElbO0nqRfBPosc1GYyIid2XyfWAZO9ZIux3dr7wpB8T+rPuZfTOAmTE5iIMEypM6Ay+Dqfd8ZSXwdT7vjNFvzZ7jg2iInpPPIiICIiBjqug+sn51mrn8TMtV5o+sn5hNGmC73htttpJQmWlTMTWibaXUHG4cAGr4N0QQVINHxBImU59T2pZFw0WY1RBN+iuRzOoj5ekTOUe3fkzArtVdq3uPO4kgUOeOACfDxN3xTC6i9y7gRXWiObsH08fvnCPJXlA/7If8AAfi0fJflD/y/+n/+pPwjuP241IehqtQcjl26mvSegCjk8ngdT1l/0n9UMdCt5e+bsqFr2d0TzT5N1/zAPsD/AFyp8n670IPsp8XkfCO4/ZqQ9PT6jZuoCypUHm13cEr66sewmM+pLhARyild3Nkbiwu/RuI9lTzPk/XfQ+7H+7vyP0HW+lP+l/8AZJ047j9mpD1dPrCgcAA7xXN8EWA60fOAZqPrM5ZyfoGtq7x16bwePTntPUfulToNX87H/wAenH/ySdP/ANj9mpD1smvJOQ7VHaKEKgHaAu0rtF8bdi1d9Jxziz6XVojOWx0oBJBwPVsFBKo5NWwHTxnbj5UE+I/GRNHxdU1ROyhkSzStSHSQJfB1Pu+MrLYOp93xmi35s+PwbRET0nnkREBERAx1Xm/aX8wmpMy1fm+9fzCXMwXe8NtrtKC0iDExNaLlvJ7f2vB9Y/gJUmToD/a8H1m/CdR9/iXFfFy6DydgTDjbOL7Q0gxlQUVRRLWNvJPQ9AvrNej5E8gMMxbbwhZVBRCTR2klW6DaSw6WRwRYM4fJ+DKumLbUbHlpQmQkM+zndjUMpNelebHqnYVyDGi6enJHep0yZcViuxVhW1eGNjrYHdNhrq5mc4iWdbPrGzo2OgbXdgJXEhYY8neSwDQrewAbjZQNGjkPI2OygDsSoVXqqy/rPAcdnSoSSTwwNgMDMsG/tVd8isT3EPaK/eyrsQ8E0o3Froj9W3Xi+gOr91g23aC+SioN0S5A/aCuuQg3fmkNsxlY29QhhpMKMMW9FZSqJbZRiCl8ubmrBc0p4vw8b4qmhxleAAP1tv2naMBjVGDKqUCBuJIKk1ZsAWOryK5pKVCSqrySH72TOCFoGwbIPPXb7ZGkxlWxtjRQvak2Mj8IzY1AY76Pm+tWoEWDZnOYmR34dWFwYlTIrWwxgAurbWAVzz1bcTtPdobeDXPkPpsYFkIB+qIJbITtdCxJA69BwNvqI6ycnlB2AYjHYPFPQHFcVkoTq1CMWyM6JtGRbLs/K24q9xoUevRQSTQFxEfEY6jGOzz0qqOyK9xiwOzVaXrYFnvdevpA8c8Pmj2CdvlcHblDKFIwMOgDEDU6Xbu5JK8Utk/tcnw48Q7q+wTiraF2H9oaVqaESpnC5Eth6n2D4yJOHqfd8Zot+bPj8G0RE9J55ERAREQMdX5h9o/ETRpnrPMPu/ES7TBd7w22u0qVEEytzE1hMaL/ABWn+s34LFS2i/xWD6zfgs6j7/E/xxXxcui17Njx4jjXLtI2biwIUD+7tSO6OSCxIUXxXTox5FLhXTT4g7AMGXIXVHNMCQNqNRN3tI+gJhocBx41yswUP3drIHtCLJYHorAGiAb45AJIxpRjZuzWi42B2cHYQ17drLuA7nPPWXzETPpna4sfZ52WztVm59Ix2ysK6N3RR5onoeVO+Ru4wL9UsHayAncxLKrBRyH292ydzE9WvHUHvdqr7VZRuK2Dv7oyY1W7PzuTXr5FzixsQ6kM4bH2iswPdNK+/qa4PUXfHgSI39oTpsoVsRbH2gKEbLYWDkyfN6+w2D4idmg1RyZRjTFbFtw3O4pxW5nABIFIqgDoCR+1xyaTWBAlgDuMQ1G+WyjaSOaPT3m+tr36HO1ggFA5/VBlLJQNUUUUi0ar9od0EWWkVfYwXObLkY+RZffisDswN+3tNgB6kdNpIvxltdqWXKcbYxuDXSPk5ZQV3K3nEbSV5sUo9BupY7K3sTe7tdjbtt79tfOvv16eOs11eQnmmYL/AHnBUUbusbDa1AdLagK5rdH2OXtARqKxrjHYDuLdf3+nsm/E9eKHTiaYfNHsEnLrQ6aigP7lSW7wN9rpgwAZjtW74HXjrVymA90ewTmvZbh/azCUuXYzNpWuAZfB1Pu+MyWa6fx93xmi35qMfg2iInpPPIiICIiBjrPMPu/ESSZGr833r+YRMF3vDbbbSrIMEyDMbWkGX0X+K0/1m/BZS40TVq9P9d/wT+MmPv8AE/xxXxY6XUtjxAXkGNgNrNpk4J3c43OTum2Ygg9SSPG65MDZcqq7ZN7AKpy49vAvb+0TXHWuTZPiZviVkGNWd8aEIruMu84iqKtUKCjc3IDN3VNUFqV0LLjAXIuO1L9pjy7gVBUKwH7JDLYK8k0pF/s3Z7zDOx1nkns6twxJKgIhJtfO8fA36/GqNyBkcgpeQ0AKOOyoPPHetbHB9I9NCuvW6wNlzMx7Pcdoxtv3bRjZQOQSL3DrxyePCc+HEQlXRq3DNs7PncovmrAs8ejxqdRM5e0MmxgjGAWJK8BUBJ/WP4bus0xaoCrd2C1tDY1IG0Dbt/Wd3oOlXNdoXKFPdYhlRi3mMcuRQWq7r03wefWNFRmyKuYM2ULSKaJfklTuPDAd7qaNcnqImR2YtIDjADJRG4Hsv2eDs87bXINUb7xuxc4G1g3FQ2QbiVKoqqGJtSNobvk3XNnmW8r58bG0bzVG3u2TkLBnbdXK1dWx56cToxiy4sKXZcjqTVFlxZgC12FBGQfRBZudpvmPUZyOTCqhNRW++xHDADjt8Hr69Jppz3F9gmb5ARnoEEadFO5dpJXLphZXw4Evi80eyc1rcNYmVMm5UzhcTTT+Pu+Mxm2n8fd8Zot+ajH4NoiJ6LzyIiAiIgY6vzfev5hIJk6vzftL+YTK5gu94bbbaS4kQJjaiToz/atP9Z/wSQY0X+L0/wBZ/wAEnUff4n+OK+Kmn1IGEfsqUAXcXoFRRK7ibphxtFL48qoOmpWgehCju7gBkGwNa7+ehUmvGzVBQJnj8mZseLcWKUQNvoPFGwbVjdd0E9CaHMfoxGNLycsdtncwVWVRjABPdBG6zQ7oI5FBrfWfqVBiys+5+N/gxCMxoUAo4o17jtMtkygWqG+b4svTEtQIYMwNggg2as1uuU0emJUgtRABoecGyFAosEWD3bB4B2+kkY4tO7g05br03G/VRpubbwIPPjxJ9Ib6bAuRhdnuMyYw1Fv1mQ7VY+I95PoNGaYdOyqV7NwuTg26A9Ru2AjqQNp9PQiefqgV2A8EKQa/9TIDNThraoXeSOO9uTxvYF9d9T6eOeOhoyY1cBlYiwSQ61R6laBDCqIIPpnS2ZiAdwRiRu280240Ct0FpcVHzdq8eAbn17E4sVpsIORem2xauOvNW7db8fYNV1AJVFZTRQY7R6YrQUEggiyAao8k36ZE9iufKD+kAClXAEUc8AajBxZ60SRfq951xjuj2TnyX/aty7D2XK8DbWo04rgAe8DnrNsZ7o9krr2j/dLcNcylwWld04Wpm2n8fd8ZzkzfTePu+M0W/NRj8G8RE9FgIiICIiBjq/N+0v5hMR0mus837SfmEwBmC63hsttpTAlWiY2tYzE5+zy4slEjG9sB1IJWwPXSke0iaBpDC5MTkiYzjJXM7pWNn7oBKZra8mOrXaxvg7QOBanum9u0arqWcoNuIgcKxN9WDC2J3Bt3BAALA1VVWWLcoKq5Ck2cbqmXHfpCOCAfX19csN3+5/5XT/6ZZ8oU/CRWfGRaYy4AJLcMO6Au4kjb3eOKU34m6wyasi9rA7gwZTuYKaK7lLUR3XNezm6FbkN6MP8Ay2D/AEyj5WHJx4XXxUYUxn3NjAYH2H7+k6iqETRKNJtLJvo92gGIC97IwJLHpQO7kc0eRxdsZCkMxS8ZFY8d94klidx4A56i6oChxNs/ZoEGMLkZk3A5AGGNGLFVZB3Wy2SCSCKUUoviiu3+592l0/8ApiaoIomXHhzAIUKggkNY4a16c+iiw56br8KO+HbkBV2TGSy7e4AtHcGG4dByvLHwHu6O0Poxf8rp/wDRI7RwQQcYroV0+nUj2EJwfWImuP8Af8T8JPKChe0rls+1EsAFkVlyZM5UAABsmMUQAGG8jgCTczVaJJJZz5zuSzn2sfdDGVzOaymnJaQJEkCQ6TU303j7vjMRNtN4+74zRb81GPwbxET0WAiIgIiIGGt837SfmExUcTXXeZ9pPzCYqeJgu94bbbaUMJFyWMrUyNSYuQTIBkJWEnfInb5Mwg9o5G44sZyKtkAkOiW1EHau/caI830XA4w1xc6tRr2zOpcAtu5bkbgSKBW6Fc9AL3G7PM08uqi5HTH2fcyZVpFyAqFalDs3DdD09BsmxIRm8fBp9pPrN+H7q8J0ieh5QxIULYtuwOqlSCubGSrdxweGB2k7rPKnp0m+q0iphTIqqzHBj3qR5m4t+vI/aLEBb6LXNllqZqz3R6h5RYSAZ6/kt1TT7iUUtlbEWZGcshxoTj7nNEnpYueOvSITmSJNRJC5IMAQJKAmdGl8fd8ZzmdGl8fd8Zfb81GPwbxET0mAiIgIiIHPrj3PtJ+YTCba/wAz7S/mEwB4mC63hsttpRIuSZWZGtBgmusEz1f/AA7kpsxtgBp8xJxnvgDaSUPHe9HI9sifUGbzr8ZbBnKkMjEEdGU0R6eR6v3T6HDu+UsPHim1gd3aoEAGYtQ3F1BJNdSR1BnAWft9NuGYH9XQ1BvJ/emqJAO27qx1vwqc5ozcLaxmrvDum1oKACaJICirND7o1WtfJW9y/JI3G+Wqz76E9Lyz5TvIyW52Z8j73Nsttt7NOtINt1+4eNtcWXNq3IYK/aBWo7WD5lK7W6MCvPHh7IzHl59a7+e5bmzZ6npZ9JrizC6xwwIdgQuwcmwnzPq89Ok9rQE9lgB3BGGoUsecShu7uyL0YA2RZFHnnpOHybid9PmVFZtz4BtUEn/anoPXXPhGY5NN5QyYxtTIyi91KxAugCa9NACYWAP3fynolGXSuDdDUIDzxuXHmDf+3909PUBjjxjDYzDTYy1ec2DnjEQeKPLL1YEUaDAszN84CJJE9nydqj2DMbLaUq+E3wvbMEIIPgGC5B61PgZ5DEnqSSeSSSSSepJ8TJiTNSokmQZ0IM6NJ4+74znJnRpfH3fGaLfmox+DoiInpMBERAREQObyh5n2l/MJzgzo8oeZ9pfzCcomG63hsttpSTKmSRIqY2pBMLBkCSNP6/jIriJEhKZAgyIF4Kg9f3yoEvIE1J2yhMtcC5Ei5BMi4EmVLQWlZKEmdWkPX3fGck6tH4+74zRb81GPwdMRE9JgIiICIiBy+UfM+0v5hOZTOnyl5n2l/MJygzDdbw2W+0pMiTIuZGlBMQYgLlrlTAMhK1wBIEsIFqkyJBMgGErcm4BkhcExcgwESBEITOrR+Pu+M5LnVofH3fGaLfmpx+DqiInpMBERAREQOXyl5n2l/MJyTq8peYPrp+YTjBmG63hst9pWuRcgmVmVoXkXIkiQklhAWTAkREi5AsDBMrBgCYuVioFriViSLGVJiRAi53aDof69M4Wnb5P6H3fGaLfmoxuDriInosJERAREQMdXhLLQNGwRfTicg8mN88D2KT8Z6MTiqimr3MOorqp2ef8AJrfPH/D/ADk/Jp+f/l/nO+JGlR061Ku3B8mn5/8Al/nJHk4/P/y/zndEjSo6NSvtxjQH53+X+cfoB+f/AJf5zsiNKjo1a+3H+gH5/wDlEfJ/0z9wnZEnSo6NSvtx/J/0z9wj5P8Apn7hOyI0qOkalfbi+Tfpt9y/wj5N+m33CdsRpUdGpX24vk36Z+4SPk36bfcJ3RGlR0nUr7cPyZ9NvuX+EfJn02+5f4TuiNKjpGpV24h5M+m33L/CdGDBtFWT6zXwmsTqKKY9xCJrqneSIidOSIiAiIgIiICIiAiIgIiICIiAiIgIiICIiAiIgIiICIiAiIgIiICIiAiIgIiICIiAiIgIiICIiAiIgIiICIiAiIgIiIH/2Q=="/>
          <p:cNvSpPr>
            <a:spLocks noChangeAspect="1" noChangeArrowheads="1"/>
          </p:cNvSpPr>
          <p:nvPr/>
        </p:nvSpPr>
        <p:spPr bwMode="auto">
          <a:xfrm>
            <a:off x="460375" y="-1485900"/>
            <a:ext cx="28289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9665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err="1" smtClean="0"/>
              <a:t>Gestalt</a:t>
            </a:r>
            <a:r>
              <a:rPr lang="cs-CZ" dirty="0" smtClean="0"/>
              <a:t>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 </a:t>
            </a:r>
            <a:r>
              <a:rPr lang="cs-CZ" dirty="0" err="1" smtClean="0"/>
              <a:t>Wertheimer</a:t>
            </a:r>
            <a:r>
              <a:rPr lang="cs-CZ" dirty="0" smtClean="0"/>
              <a:t>, Wolfgang </a:t>
            </a:r>
            <a:r>
              <a:rPr lang="cs-CZ" dirty="0" err="1" smtClean="0"/>
              <a:t>Kohler</a:t>
            </a:r>
            <a:endParaRPr lang="cs-CZ" dirty="0" smtClean="0"/>
          </a:p>
          <a:p>
            <a:r>
              <a:rPr lang="cs-CZ" dirty="0" err="1" smtClean="0"/>
              <a:t>Gestalt</a:t>
            </a:r>
            <a:r>
              <a:rPr lang="cs-CZ" dirty="0" smtClean="0"/>
              <a:t> = tvar (tvarová psychologie)</a:t>
            </a:r>
          </a:p>
          <a:p>
            <a:r>
              <a:rPr lang="cs-CZ" dirty="0"/>
              <a:t>„Celek je víc než suma částí a celky nelze vždy vykládat z částí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Fí a </a:t>
            </a:r>
            <a:r>
              <a:rPr lang="cs-CZ" dirty="0"/>
              <a:t>A</a:t>
            </a:r>
            <a:r>
              <a:rPr lang="cs-CZ" dirty="0" smtClean="0"/>
              <a:t>ha fenomén</a:t>
            </a:r>
          </a:p>
          <a:p>
            <a:r>
              <a:rPr lang="cs-CZ" dirty="0" smtClean="0"/>
              <a:t>Terapeutický přístup – léčíme celou osobnost, nestačí si všímat jedné části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33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www.filosofie-uspechu.cz/wp-content/uploads/2011/03/Maslow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3643"/>
            <a:ext cx="7618379" cy="649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7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Humanistická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568952" cy="4925144"/>
          </a:xfrm>
        </p:spPr>
        <p:txBody>
          <a:bodyPr>
            <a:normAutofit/>
          </a:bodyPr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r>
              <a:rPr lang="cs-CZ" dirty="0" smtClean="0"/>
              <a:t>, Carl C. </a:t>
            </a:r>
            <a:r>
              <a:rPr lang="cs-CZ" dirty="0" err="1" smtClean="0"/>
              <a:t>Rogers</a:t>
            </a:r>
            <a:endParaRPr lang="cs-CZ" dirty="0" smtClean="0"/>
          </a:p>
          <a:p>
            <a:r>
              <a:rPr lang="cs-CZ" dirty="0" smtClean="0"/>
              <a:t>Člověk - svobodný tvor, </a:t>
            </a:r>
            <a:r>
              <a:rPr lang="cs-CZ" dirty="0"/>
              <a:t>který život utváří sám svými vlastními volbami, za které je </a:t>
            </a:r>
            <a:r>
              <a:rPr lang="cs-CZ" dirty="0" smtClean="0"/>
              <a:t>zodpovědný </a:t>
            </a:r>
          </a:p>
          <a:p>
            <a:r>
              <a:rPr lang="cs-CZ" dirty="0" smtClean="0"/>
              <a:t>věnují se vědomí, vyšším lidským potřebám (nikoliv jen </a:t>
            </a:r>
            <a:r>
              <a:rPr lang="cs-CZ" dirty="0"/>
              <a:t>pudům) - svoboda volby, hodnocení, </a:t>
            </a:r>
            <a:r>
              <a:rPr lang="cs-CZ" dirty="0" smtClean="0"/>
              <a:t>seberealizace</a:t>
            </a:r>
            <a:r>
              <a:rPr lang="cs-CZ" dirty="0"/>
              <a:t>, kreativita</a:t>
            </a:r>
          </a:p>
        </p:txBody>
      </p:sp>
    </p:spTree>
    <p:extLst>
      <p:ext uri="{BB962C8B-B14F-4D97-AF65-F5344CB8AC3E}">
        <p14:creationId xmlns:p14="http://schemas.microsoft.com/office/powerpoint/2010/main" val="244881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Současná psychologie – hl. 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Hlubinná psychologie</a:t>
            </a:r>
          </a:p>
          <a:p>
            <a:r>
              <a:rPr lang="cs-CZ" dirty="0" err="1" smtClean="0"/>
              <a:t>Neobehaviorismus</a:t>
            </a:r>
            <a:endParaRPr lang="cs-CZ" dirty="0" smtClean="0"/>
          </a:p>
          <a:p>
            <a:r>
              <a:rPr lang="cs-CZ" dirty="0" smtClean="0"/>
              <a:t>Kognitivní psychologie</a:t>
            </a:r>
          </a:p>
          <a:p>
            <a:r>
              <a:rPr lang="cs-CZ" dirty="0" smtClean="0"/>
              <a:t>Humanistická psychologie</a:t>
            </a:r>
          </a:p>
          <a:p>
            <a:r>
              <a:rPr lang="cs-CZ" dirty="0" smtClean="0"/>
              <a:t>Transpersonální psychologie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74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Kognitivní vývojová psychologie</a:t>
            </a:r>
            <a:br>
              <a:rPr lang="cs-CZ" dirty="0" smtClean="0"/>
            </a:br>
            <a:r>
              <a:rPr lang="cs-CZ" dirty="0" smtClean="0"/>
              <a:t>J. </a:t>
            </a:r>
            <a:r>
              <a:rPr lang="cs-CZ" dirty="0" err="1" smtClean="0"/>
              <a:t>Piaget</a:t>
            </a:r>
            <a:r>
              <a:rPr lang="cs-CZ" dirty="0" smtClean="0"/>
              <a:t>, L. </a:t>
            </a:r>
            <a:r>
              <a:rPr lang="cs-CZ" dirty="0" err="1" smtClean="0"/>
              <a:t>Kohlberg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0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Psychologie – předvědecká fáze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Novověk – René Descartes - téma vědomí – zkoumání vědomých myšlenkových pochodů</a:t>
            </a:r>
          </a:p>
          <a:p>
            <a:r>
              <a:rPr lang="cs-CZ" dirty="0" smtClean="0"/>
              <a:t>John Locke – „zkoumání toho, co probíhá v mysli“ – introspekce</a:t>
            </a:r>
          </a:p>
          <a:p>
            <a:r>
              <a:rPr lang="cs-CZ" dirty="0" smtClean="0"/>
              <a:t>„Nic není v mysli, co dříve nebylo ve smyslech“</a:t>
            </a:r>
          </a:p>
          <a:p>
            <a:r>
              <a:rPr lang="cs-CZ" dirty="0" smtClean="0"/>
              <a:t>G. W. </a:t>
            </a:r>
            <a:r>
              <a:rPr lang="cs-CZ" dirty="0" err="1" smtClean="0"/>
              <a:t>Leibnitz</a:t>
            </a:r>
            <a:r>
              <a:rPr lang="cs-CZ" dirty="0" smtClean="0"/>
              <a:t> – život se odehrává v naší niternosti, nikoliv pod tlakem okolí</a:t>
            </a:r>
          </a:p>
        </p:txBody>
      </p:sp>
    </p:spTree>
    <p:extLst>
      <p:ext uri="{BB962C8B-B14F-4D97-AF65-F5344CB8AC3E}">
        <p14:creationId xmlns:p14="http://schemas.microsoft.com/office/powerpoint/2010/main" val="36985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Experimentální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3829406" cy="4525963"/>
          </a:xfrm>
        </p:spPr>
        <p:txBody>
          <a:bodyPr/>
          <a:lstStyle/>
          <a:p>
            <a:r>
              <a:rPr lang="cs-CZ" dirty="0" smtClean="0"/>
              <a:t>1879 – Lipsko, 1.laboratoř</a:t>
            </a:r>
          </a:p>
          <a:p>
            <a:r>
              <a:rPr lang="cs-CZ" dirty="0" smtClean="0"/>
              <a:t>Experiment</a:t>
            </a:r>
          </a:p>
          <a:p>
            <a:r>
              <a:rPr lang="cs-CZ" dirty="0" smtClean="0"/>
              <a:t>Introspekce</a:t>
            </a:r>
          </a:p>
          <a:p>
            <a:r>
              <a:rPr lang="cs-CZ" dirty="0" smtClean="0"/>
              <a:t>Zákl. elementy lidské psychiky</a:t>
            </a:r>
          </a:p>
          <a:p>
            <a:r>
              <a:rPr lang="cs-CZ" dirty="0" smtClean="0"/>
              <a:t>Asociační zákony</a:t>
            </a:r>
          </a:p>
          <a:p>
            <a:r>
              <a:rPr lang="cs-CZ" dirty="0" smtClean="0"/>
              <a:t>Vlastnosti vnímání</a:t>
            </a:r>
            <a:endParaRPr lang="cs-CZ" dirty="0"/>
          </a:p>
        </p:txBody>
      </p:sp>
      <p:pic>
        <p:nvPicPr>
          <p:cNvPr id="9218" name="Picture 2" descr="http://3.bp.blogspot.com/-K5tauLhORPo/UacUSzwAf-I/AAAAAAAAAJA/ypbfNAiEN_8/s1600/wundt_c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606" y="1556793"/>
            <a:ext cx="465506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233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 descr="http://www.studium-psychologie.cz/dejiny-psychologie/images/3-behaviorismus-s-r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37256"/>
            <a:ext cx="7955548" cy="4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47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Behaviorismus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John B. </a:t>
            </a:r>
            <a:r>
              <a:rPr lang="cs-CZ" dirty="0"/>
              <a:t>W</a:t>
            </a:r>
            <a:r>
              <a:rPr lang="cs-CZ" dirty="0" smtClean="0"/>
              <a:t>atson, (I. P. Pavlov) </a:t>
            </a:r>
          </a:p>
          <a:p>
            <a:r>
              <a:rPr lang="cs-CZ" dirty="0" smtClean="0"/>
              <a:t>„chování </a:t>
            </a:r>
            <a:r>
              <a:rPr lang="cs-CZ" dirty="0"/>
              <a:t>lze vědecky zkoumat bez odkazu na vnitřní duševní </a:t>
            </a:r>
            <a:r>
              <a:rPr lang="cs-CZ" dirty="0" smtClean="0"/>
              <a:t>stavy“ – odmítnutí </a:t>
            </a:r>
            <a:r>
              <a:rPr lang="cs-CZ" dirty="0" err="1" smtClean="0"/>
              <a:t>instrospekce</a:t>
            </a:r>
            <a:endParaRPr lang="cs-CZ" dirty="0" smtClean="0"/>
          </a:p>
          <a:p>
            <a:r>
              <a:rPr lang="cs-CZ" dirty="0" smtClean="0"/>
              <a:t>Chování</a:t>
            </a:r>
          </a:p>
          <a:p>
            <a:r>
              <a:rPr lang="cs-CZ" dirty="0"/>
              <a:t>Procítění</a:t>
            </a:r>
          </a:p>
          <a:p>
            <a:r>
              <a:rPr lang="cs-CZ" dirty="0" smtClean="0"/>
              <a:t>Vědomí</a:t>
            </a:r>
          </a:p>
          <a:p>
            <a:r>
              <a:rPr lang="cs-CZ" dirty="0" smtClean="0"/>
              <a:t>Vnější projevy</a:t>
            </a:r>
          </a:p>
          <a:p>
            <a:r>
              <a:rPr lang="cs-CZ" dirty="0" smtClean="0"/>
              <a:t>Vnitřní dispozice</a:t>
            </a:r>
          </a:p>
          <a:p>
            <a:r>
              <a:rPr lang="cs-CZ" dirty="0" smtClean="0"/>
              <a:t>Porozumění duševním jevům</a:t>
            </a:r>
          </a:p>
          <a:p>
            <a:r>
              <a:rPr lang="cs-CZ" dirty="0" smtClean="0"/>
              <a:t>Předvídání a ovládání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4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 smtClean="0"/>
              <a:t>Přecenění významu učení</a:t>
            </a:r>
            <a:endParaRPr lang="cs-CZ" sz="5400" dirty="0"/>
          </a:p>
        </p:txBody>
      </p:sp>
      <p:pic>
        <p:nvPicPr>
          <p:cNvPr id="4" name="Picture 2" descr="http://rlv.zcache.co.uk/b_f_skinner_quote_button-rf419902085e44f3895b65f7cfcf91d82_x7j3i_8byvr_3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72814"/>
            <a:ext cx="4824536" cy="482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09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S - O - 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Neobehaviorismus</a:t>
            </a:r>
            <a:r>
              <a:rPr lang="cs-CZ" sz="3600" dirty="0"/>
              <a:t> (B. F. </a:t>
            </a:r>
            <a:r>
              <a:rPr lang="cs-CZ" sz="3600" dirty="0" err="1"/>
              <a:t>Skinner</a:t>
            </a:r>
            <a:r>
              <a:rPr lang="cs-CZ" sz="3600" dirty="0"/>
              <a:t>) – vnáší proměnné v podobě </a:t>
            </a:r>
            <a:r>
              <a:rPr lang="cs-CZ" sz="3600" dirty="0" smtClean="0"/>
              <a:t>motivace</a:t>
            </a:r>
            <a:r>
              <a:rPr lang="cs-CZ" sz="3600" dirty="0"/>
              <a:t>, </a:t>
            </a:r>
            <a:r>
              <a:rPr lang="cs-CZ" sz="3600" dirty="0" smtClean="0"/>
              <a:t>očekávání</a:t>
            </a:r>
          </a:p>
          <a:p>
            <a:r>
              <a:rPr lang="cs-CZ" sz="3600" dirty="0"/>
              <a:t>Chování je ovlivněno </a:t>
            </a:r>
            <a:r>
              <a:rPr lang="cs-CZ" sz="3600" dirty="0" smtClean="0"/>
              <a:t>dřívějším ne/úspěchem</a:t>
            </a:r>
          </a:p>
          <a:p>
            <a:r>
              <a:rPr lang="cs-CZ" sz="3600" dirty="0"/>
              <a:t>významně rozvinuli experimentální psychologii, přispěli ke studiu a teoriím učení </a:t>
            </a:r>
          </a:p>
        </p:txBody>
      </p:sp>
    </p:spTree>
    <p:extLst>
      <p:ext uri="{BB962C8B-B14F-4D97-AF65-F5344CB8AC3E}">
        <p14:creationId xmlns:p14="http://schemas.microsoft.com/office/powerpoint/2010/main" val="234818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106688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Model</a:t>
            </a:r>
            <a:br>
              <a:rPr lang="cs-CZ" dirty="0" smtClean="0"/>
            </a:br>
            <a:r>
              <a:rPr lang="cs-CZ" dirty="0" smtClean="0"/>
              <a:t>psychiky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2290" name="Picture 2" descr="https://encrypted-tbn3.gstatic.com/images?q=tbn:ANd9GcRil49qDlV0-nrL069q7SsAmkjZ1XZ8dOuU5f4UYTbClcMyx7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7"/>
            <a:ext cx="5256584" cy="635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51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1438</Words>
  <Application>Microsoft Office PowerPoint</Application>
  <PresentationFormat>Předvádění na obrazovce (4:3)</PresentationFormat>
  <Paragraphs>111</Paragraphs>
  <Slides>28</Slides>
  <Notes>11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sady Office</vt:lpstr>
      <vt:lpstr>Psychologie – předvědecká fáze I</vt:lpstr>
      <vt:lpstr>Psychologie – předvědecká fáze I</vt:lpstr>
      <vt:lpstr>Psychologie – předvědecká fáze II</vt:lpstr>
      <vt:lpstr>Experimentální psychologie</vt:lpstr>
      <vt:lpstr>Prezentace aplikace PowerPoint</vt:lpstr>
      <vt:lpstr>Behaviorismus</vt:lpstr>
      <vt:lpstr>Prezentace aplikace PowerPoint</vt:lpstr>
      <vt:lpstr>S - O - R</vt:lpstr>
      <vt:lpstr>Model psychiky</vt:lpstr>
      <vt:lpstr>Psychoanalýza</vt:lpstr>
      <vt:lpstr>Prezentace aplikace PowerPoint</vt:lpstr>
      <vt:lpstr>Prezentace aplikace PowerPoint</vt:lpstr>
      <vt:lpstr>Reakce na konflikt</vt:lpstr>
      <vt:lpstr>Vývoj osobnosti</vt:lpstr>
      <vt:lpstr>Prezentace aplikace PowerPoint</vt:lpstr>
      <vt:lpstr>Prezentace aplikace PowerPoint</vt:lpstr>
      <vt:lpstr>Alfred Adler (1870-1937)</vt:lpstr>
      <vt:lpstr>Carl G. Jung (1875-1961)</vt:lpstr>
      <vt:lpstr>Prezentace aplikace PowerPoint</vt:lpstr>
      <vt:lpstr>Prezentace aplikace PowerPoint</vt:lpstr>
      <vt:lpstr>Prezentace aplikace PowerPoint</vt:lpstr>
      <vt:lpstr>Prezentace aplikace PowerPoint</vt:lpstr>
      <vt:lpstr>Gestalt psychologie - zákony</vt:lpstr>
      <vt:lpstr>Gestalt psychologie</vt:lpstr>
      <vt:lpstr>Prezentace aplikace PowerPoint</vt:lpstr>
      <vt:lpstr>Humanistická psychologie</vt:lpstr>
      <vt:lpstr>Současná psychologie – hl. směry</vt:lpstr>
      <vt:lpstr>Kognitivní vývojová psychologie J. Piaget, L. Kohlberg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fungují předvolební průzkumy</dc:title>
  <dc:creator>D21</dc:creator>
  <cp:lastModifiedBy>D21</cp:lastModifiedBy>
  <cp:revision>90</cp:revision>
  <dcterms:created xsi:type="dcterms:W3CDTF">2013-10-01T10:04:18Z</dcterms:created>
  <dcterms:modified xsi:type="dcterms:W3CDTF">2016-01-26T10:01:03Z</dcterms:modified>
</cp:coreProperties>
</file>