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417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16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5F66F633-79E4-1343-A1CA-DCEC4B733BF2}" type="datetimeFigureOut">
              <a:rPr lang="en-US" smtClean="0"/>
              <a:t>1/6/15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6F633-79E4-1343-A1CA-DCEC4B733BF2}" type="datetimeFigureOut">
              <a:rPr lang="en-US" smtClean="0"/>
              <a:t>1/6/15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E801-72BF-F54E-AF22-AF8014164847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cs-CZ" smtClean="0"/>
              <a:t>Click icon to add picture</a:t>
            </a:r>
            <a:endParaRPr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6F633-79E4-1343-A1CA-DCEC4B733BF2}" type="datetimeFigureOut">
              <a:rPr lang="en-US" smtClean="0"/>
              <a:t>1/6/15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E801-72BF-F54E-AF22-AF80141648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6F633-79E4-1343-A1CA-DCEC4B733BF2}" type="datetimeFigureOut">
              <a:rPr lang="en-US" smtClean="0"/>
              <a:t>1/6/15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E801-72BF-F54E-AF22-AF8014164847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6F633-79E4-1343-A1CA-DCEC4B733BF2}" type="datetimeFigureOut">
              <a:rPr lang="en-US" smtClean="0"/>
              <a:t>1/6/15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E801-72BF-F54E-AF22-AF80141648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6F633-79E4-1343-A1CA-DCEC4B733BF2}" type="datetimeFigureOut">
              <a:rPr lang="en-US" smtClean="0"/>
              <a:t>1/6/15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E801-72BF-F54E-AF22-AF8014164847}" type="slidenum">
              <a:rPr lang="en-US" smtClean="0"/>
              <a:t>‹#›</a:t>
            </a:fld>
            <a:endParaRPr lang="en-US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6F633-79E4-1343-A1CA-DCEC4B733BF2}" type="datetimeFigureOut">
              <a:rPr lang="en-US" smtClean="0"/>
              <a:t>1/6/15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E801-72BF-F54E-AF22-AF80141648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5F66F633-79E4-1343-A1CA-DCEC4B733BF2}" type="datetimeFigureOut">
              <a:rPr lang="en-US" smtClean="0"/>
              <a:t>1/6/15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cs-CZ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6F633-79E4-1343-A1CA-DCEC4B733BF2}" type="datetimeFigureOut">
              <a:rPr lang="en-US" smtClean="0"/>
              <a:t>1/6/15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E801-72BF-F54E-AF22-AF80141648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6F633-79E4-1343-A1CA-DCEC4B733BF2}" type="datetimeFigureOut">
              <a:rPr lang="en-US" smtClean="0"/>
              <a:t>1/6/15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E801-72BF-F54E-AF22-AF8014164847}" type="slidenum">
              <a:rPr lang="en-US" smtClean="0"/>
              <a:t>‹#›</a:t>
            </a:fld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6F633-79E4-1343-A1CA-DCEC4B733BF2}" type="datetimeFigureOut">
              <a:rPr lang="en-US" smtClean="0"/>
              <a:t>1/6/15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E801-72BF-F54E-AF22-AF80141648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6F633-79E4-1343-A1CA-DCEC4B733BF2}" type="datetimeFigureOut">
              <a:rPr lang="en-US" smtClean="0"/>
              <a:t>1/6/15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E801-72BF-F54E-AF22-AF80141648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6F633-79E4-1343-A1CA-DCEC4B733BF2}" type="datetimeFigureOut">
              <a:rPr lang="en-US" smtClean="0"/>
              <a:t>1/6/15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5F66F633-79E4-1343-A1CA-DCEC4B733BF2}" type="datetimeFigureOut">
              <a:rPr lang="en-US" smtClean="0"/>
              <a:t>1/6/15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F837E801-72BF-F54E-AF22-AF801416484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  <p:sldLayoutId id="2147484188" r:id="rId12"/>
    <p:sldLayoutId id="2147484189" r:id="rId13"/>
    <p:sldLayoutId id="2147484190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Právo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</a:t>
            </a:r>
            <a:r>
              <a:rPr lang="cs-CZ" dirty="0" smtClean="0"/>
              <a:t>rávní řád, právní normy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Právní</a:t>
            </a:r>
            <a:r>
              <a:rPr lang="en-US" dirty="0" smtClean="0"/>
              <a:t> </a:t>
            </a:r>
            <a:r>
              <a:rPr lang="en-US" dirty="0" err="1" smtClean="0"/>
              <a:t>stát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2133601"/>
            <a:ext cx="7750175" cy="3931920"/>
          </a:xfrm>
        </p:spPr>
        <p:txBody>
          <a:bodyPr/>
          <a:lstStyle/>
          <a:p>
            <a:r>
              <a:rPr lang="cs-CZ" dirty="0" smtClean="0"/>
              <a:t>Od osvícenství hlavní znak moderního státu</a:t>
            </a:r>
          </a:p>
          <a:p>
            <a:r>
              <a:rPr lang="cs-CZ" dirty="0" smtClean="0"/>
              <a:t>Přednost práva </a:t>
            </a:r>
            <a:r>
              <a:rPr lang="cs-CZ" dirty="0" smtClean="0"/>
              <a:t>„vládne právo“ </a:t>
            </a:r>
          </a:p>
          <a:p>
            <a:r>
              <a:rPr lang="cs-CZ" dirty="0" smtClean="0"/>
              <a:t>Veřejná moc omezena zákony</a:t>
            </a:r>
          </a:p>
          <a:p>
            <a:r>
              <a:rPr lang="cs-CZ" dirty="0" smtClean="0"/>
              <a:t>Pro občany – </a:t>
            </a:r>
            <a:r>
              <a:rPr lang="cs-CZ" i="1" dirty="0" smtClean="0"/>
              <a:t>co není zakázáno, je dovoleno</a:t>
            </a:r>
          </a:p>
          <a:p>
            <a:r>
              <a:rPr lang="cs-CZ" dirty="0" smtClean="0"/>
              <a:t>Pro stát – </a:t>
            </a:r>
            <a:r>
              <a:rPr lang="cs-CZ" i="1" dirty="0" smtClean="0"/>
              <a:t>co není dovoleno, je zakázáno</a:t>
            </a:r>
          </a:p>
          <a:p>
            <a:r>
              <a:rPr lang="cs-CZ" dirty="0" smtClean="0"/>
              <a:t>Hlavní principy: spravedlnost a právní jistota (vymahatelnost práva)</a:t>
            </a:r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4750" y="2559050"/>
            <a:ext cx="2623567" cy="1708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Právní</a:t>
            </a:r>
            <a:r>
              <a:rPr lang="en-US" dirty="0" smtClean="0"/>
              <a:t> </a:t>
            </a:r>
            <a:r>
              <a:rPr lang="en-US" dirty="0" err="1" smtClean="0"/>
              <a:t>řád</a:t>
            </a:r>
            <a:r>
              <a:rPr lang="en-US" dirty="0" smtClean="0"/>
              <a:t> a </a:t>
            </a:r>
            <a:r>
              <a:rPr lang="en-US" dirty="0" err="1" smtClean="0"/>
              <a:t>právní</a:t>
            </a:r>
            <a:r>
              <a:rPr lang="en-US" dirty="0" smtClean="0"/>
              <a:t> </a:t>
            </a:r>
            <a:r>
              <a:rPr lang="en-US" dirty="0" err="1" smtClean="0"/>
              <a:t>síla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 smtClean="0"/>
              <a:t>Právní řád:</a:t>
            </a:r>
            <a:r>
              <a:rPr lang="cs-CZ" dirty="0" smtClean="0"/>
              <a:t> </a:t>
            </a:r>
            <a:r>
              <a:rPr lang="cs-CZ" dirty="0" smtClean="0"/>
              <a:t>s</a:t>
            </a:r>
            <a:r>
              <a:rPr lang="cs-CZ" dirty="0" smtClean="0"/>
              <a:t>ouhrn všech právních předpisů ve státě </a:t>
            </a:r>
          </a:p>
          <a:p>
            <a:r>
              <a:rPr lang="cs-CZ" dirty="0" smtClean="0"/>
              <a:t>KDO TO MUSÍ DODRŽOVAT?</a:t>
            </a:r>
          </a:p>
          <a:p>
            <a:r>
              <a:rPr lang="cs-CZ" u="sng" dirty="0" smtClean="0"/>
              <a:t>Právní síla </a:t>
            </a:r>
            <a:r>
              <a:rPr lang="cs-CZ" dirty="0" smtClean="0"/>
              <a:t>– neboli důležitost (kdo a co vydal)</a:t>
            </a:r>
          </a:p>
          <a:p>
            <a:r>
              <a:rPr lang="cs-CZ" dirty="0" smtClean="0"/>
              <a:t>Všechny právní předpisy na sebe musí navazovat, nic nesmí být v rozporu</a:t>
            </a:r>
          </a:p>
          <a:p>
            <a:r>
              <a:rPr lang="cs-CZ" dirty="0" smtClean="0"/>
              <a:t>Soulad s ústavou</a:t>
            </a:r>
          </a:p>
          <a:p>
            <a:r>
              <a:rPr lang="cs-CZ" dirty="0" smtClean="0"/>
              <a:t>Právní řád se neustále vyvíjí (legislativa)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Pyramida</a:t>
            </a:r>
            <a:r>
              <a:rPr lang="en-US" dirty="0" smtClean="0"/>
              <a:t> </a:t>
            </a:r>
            <a:r>
              <a:rPr lang="en-US" dirty="0" err="1" smtClean="0"/>
              <a:t>právního</a:t>
            </a:r>
            <a:r>
              <a:rPr lang="en-US" dirty="0" smtClean="0"/>
              <a:t> </a:t>
            </a:r>
            <a:r>
              <a:rPr lang="en-US" dirty="0" err="1" smtClean="0"/>
              <a:t>ř</a:t>
            </a:r>
            <a:r>
              <a:rPr lang="en-US" dirty="0" err="1" smtClean="0"/>
              <a:t>ádu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 descr="hierarchie-pravni-sily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072" r="-1072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Právní</a:t>
            </a:r>
            <a:r>
              <a:rPr lang="en-US" dirty="0" smtClean="0"/>
              <a:t> </a:t>
            </a:r>
            <a:r>
              <a:rPr lang="en-US" dirty="0" err="1" smtClean="0"/>
              <a:t>normy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1584008"/>
            <a:ext cx="7345363" cy="4481513"/>
          </a:xfrm>
        </p:spPr>
        <p:txBody>
          <a:bodyPr/>
          <a:lstStyle/>
          <a:p>
            <a:r>
              <a:rPr lang="cs-CZ" dirty="0" smtClean="0"/>
              <a:t>Právní řád sestává z právních předpisů (zákonů, vyhlášek)</a:t>
            </a:r>
          </a:p>
          <a:p>
            <a:r>
              <a:rPr lang="cs-CZ" dirty="0" smtClean="0"/>
              <a:t>Každý z nich je utvořen z právních norem</a:t>
            </a:r>
          </a:p>
          <a:p>
            <a:r>
              <a:rPr lang="cs-CZ" dirty="0" smtClean="0"/>
              <a:t>CO JE TO PRÁVNÍ NORMA – závazné pravidlo chování vydané příslušným státním orgánem v předepsané formě</a:t>
            </a:r>
          </a:p>
          <a:p>
            <a:r>
              <a:rPr lang="cs-CZ" dirty="0" smtClean="0"/>
              <a:t>Dodržování je vynutitelné státní mocí (soudy, policie, úřady)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Právní</a:t>
            </a:r>
            <a:r>
              <a:rPr lang="en-US" dirty="0" smtClean="0"/>
              <a:t> </a:t>
            </a:r>
            <a:r>
              <a:rPr lang="en-US" dirty="0" err="1" smtClean="0"/>
              <a:t>normy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Mají písemnou formu</a:t>
            </a:r>
          </a:p>
          <a:p>
            <a:r>
              <a:rPr lang="cs-CZ" dirty="0" smtClean="0"/>
              <a:t>Platí pro všechny občany státu</a:t>
            </a:r>
          </a:p>
          <a:p>
            <a:r>
              <a:rPr lang="cs-CZ" dirty="0" smtClean="0"/>
              <a:t>Aby byla závazná musí být platná, publikovaná a účinná</a:t>
            </a:r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4900" y="3931921"/>
            <a:ext cx="3810000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Právní</a:t>
            </a:r>
            <a:r>
              <a:rPr lang="en-US" dirty="0" smtClean="0"/>
              <a:t> </a:t>
            </a:r>
            <a:r>
              <a:rPr lang="en-US" dirty="0" err="1" smtClean="0"/>
              <a:t>normy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normy tvoří právní předpisy (zákony) ty pak Právní řád </a:t>
            </a:r>
            <a:r>
              <a:rPr lang="cs-CZ" dirty="0" smtClean="0"/>
              <a:t>ČR</a:t>
            </a:r>
          </a:p>
          <a:p>
            <a:r>
              <a:rPr lang="cs-CZ" dirty="0" smtClean="0"/>
              <a:t>Normy nám říkají co máme a nemáme činit (např. </a:t>
            </a:r>
            <a:r>
              <a:rPr lang="cs-CZ" dirty="0" smtClean="0"/>
              <a:t>p</a:t>
            </a:r>
            <a:r>
              <a:rPr lang="cs-CZ" dirty="0" smtClean="0"/>
              <a:t>latit nájem, nebo nejezdit na červenou)</a:t>
            </a:r>
          </a:p>
          <a:p>
            <a:r>
              <a:rPr lang="cs-CZ" dirty="0" smtClean="0"/>
              <a:t>Za nedodržení norem sankce – preventivní, represivní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8916" y="4221679"/>
            <a:ext cx="1910587" cy="18438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Druhy</a:t>
            </a:r>
            <a:r>
              <a:rPr lang="en-US" dirty="0" smtClean="0"/>
              <a:t> </a:t>
            </a:r>
            <a:r>
              <a:rPr lang="en-US" dirty="0" err="1" smtClean="0"/>
              <a:t>norem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Morální, náboženské, spol. chování</a:t>
            </a:r>
          </a:p>
          <a:p>
            <a:r>
              <a:rPr lang="cs-CZ" dirty="0" smtClean="0"/>
              <a:t>Právní – všeobecně vynutitelné</a:t>
            </a:r>
          </a:p>
          <a:p>
            <a:r>
              <a:rPr lang="cs-CZ" dirty="0" smtClean="0"/>
              <a:t>A) normy donucující (kogentní) – bezvýhradně závazné (silniční doprava)</a:t>
            </a:r>
          </a:p>
          <a:p>
            <a:r>
              <a:rPr lang="cs-CZ" dirty="0" smtClean="0"/>
              <a:t>B) normy podpůrné (dispozitivní) – určitá volnost (např. Smlouvy)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Prameny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Zdroje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endParaRPr lang="en-US" dirty="0" smtClean="0"/>
          </a:p>
          <a:p>
            <a:r>
              <a:rPr lang="en-US" dirty="0" smtClean="0"/>
              <a:t> – </a:t>
            </a:r>
            <a:r>
              <a:rPr lang="en-US" dirty="0" err="1" smtClean="0"/>
              <a:t>formální</a:t>
            </a:r>
            <a:r>
              <a:rPr lang="en-US" dirty="0" smtClean="0"/>
              <a:t> </a:t>
            </a:r>
            <a:r>
              <a:rPr lang="en-US" dirty="0" err="1" smtClean="0"/>
              <a:t>prameny</a:t>
            </a:r>
            <a:r>
              <a:rPr lang="en-US" dirty="0" smtClean="0"/>
              <a:t> - </a:t>
            </a:r>
            <a:r>
              <a:rPr lang="en-US" dirty="0" err="1" smtClean="0"/>
              <a:t>právní</a:t>
            </a:r>
            <a:r>
              <a:rPr lang="en-US" dirty="0" smtClean="0"/>
              <a:t> </a:t>
            </a:r>
            <a:r>
              <a:rPr lang="en-US" dirty="0" err="1" smtClean="0"/>
              <a:t>předpisy</a:t>
            </a:r>
            <a:r>
              <a:rPr lang="en-US" dirty="0" smtClean="0"/>
              <a:t>, ale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právní</a:t>
            </a:r>
            <a:r>
              <a:rPr lang="en-US" dirty="0" smtClean="0"/>
              <a:t> </a:t>
            </a:r>
            <a:r>
              <a:rPr lang="en-US" dirty="0" err="1" smtClean="0"/>
              <a:t>obyčeje</a:t>
            </a:r>
            <a:r>
              <a:rPr lang="en-US" dirty="0" smtClean="0"/>
              <a:t>, </a:t>
            </a:r>
            <a:r>
              <a:rPr lang="en-US" dirty="0" err="1" smtClean="0"/>
              <a:t>zvyklosti</a:t>
            </a:r>
            <a:r>
              <a:rPr lang="en-US" dirty="0" smtClean="0"/>
              <a:t>, </a:t>
            </a:r>
            <a:r>
              <a:rPr lang="en-US" dirty="0" err="1" smtClean="0"/>
              <a:t>precedenty</a:t>
            </a:r>
            <a:r>
              <a:rPr lang="en-US" dirty="0" smtClean="0"/>
              <a:t>, </a:t>
            </a:r>
            <a:r>
              <a:rPr lang="en-US" dirty="0" err="1" smtClean="0"/>
              <a:t>judikatura</a:t>
            </a:r>
            <a:endParaRPr lang="en-US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materiální</a:t>
            </a:r>
            <a:r>
              <a:rPr lang="en-US" dirty="0" smtClean="0"/>
              <a:t> </a:t>
            </a:r>
            <a:r>
              <a:rPr lang="en-US" dirty="0" err="1" smtClean="0"/>
              <a:t>prameny</a:t>
            </a:r>
            <a:r>
              <a:rPr lang="en-US" dirty="0" smtClean="0"/>
              <a:t> –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všechny</a:t>
            </a:r>
            <a:r>
              <a:rPr lang="en-US" dirty="0" smtClean="0"/>
              <a:t> </a:t>
            </a:r>
            <a:r>
              <a:rPr lang="en-US" dirty="0" err="1" smtClean="0"/>
              <a:t>společenské</a:t>
            </a:r>
            <a:r>
              <a:rPr lang="en-US" dirty="0" smtClean="0"/>
              <a:t> a </a:t>
            </a:r>
            <a:r>
              <a:rPr lang="en-US" dirty="0" err="1" smtClean="0"/>
              <a:t>ekonimické</a:t>
            </a:r>
            <a:r>
              <a:rPr lang="en-US" dirty="0" smtClean="0"/>
              <a:t> </a:t>
            </a:r>
            <a:r>
              <a:rPr lang="en-US" dirty="0" err="1" smtClean="0"/>
              <a:t>události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 smtClean="0"/>
              <a:t>mají</a:t>
            </a:r>
            <a:r>
              <a:rPr lang="en-US" dirty="0" smtClean="0"/>
              <a:t> </a:t>
            </a:r>
            <a:r>
              <a:rPr lang="en-US" dirty="0" err="1" smtClean="0"/>
              <a:t>vliv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smtClean="0"/>
              <a:t>právo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95</TotalTime>
  <Words>301</Words>
  <Application>Microsoft Macintosh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Capital</vt:lpstr>
      <vt:lpstr>Právo</vt:lpstr>
      <vt:lpstr>Právní stát</vt:lpstr>
      <vt:lpstr>Právní řád a právní síla</vt:lpstr>
      <vt:lpstr>Pyramida právního řádu </vt:lpstr>
      <vt:lpstr>Právní normy</vt:lpstr>
      <vt:lpstr>Právní normy</vt:lpstr>
      <vt:lpstr>Právní normy</vt:lpstr>
      <vt:lpstr>Druhy norem</vt:lpstr>
      <vt:lpstr>Prameny práva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</dc:title>
  <dc:creator>Erik</dc:creator>
  <cp:lastModifiedBy>Erik</cp:lastModifiedBy>
  <cp:revision>1</cp:revision>
  <dcterms:created xsi:type="dcterms:W3CDTF">2015-01-06T09:46:27Z</dcterms:created>
  <dcterms:modified xsi:type="dcterms:W3CDTF">2015-01-06T11:21:52Z</dcterms:modified>
</cp:coreProperties>
</file>