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7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F66F633-79E4-1343-A1CA-DCEC4B733BF2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837E801-72BF-F54E-AF22-AF80141648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  <p:sldLayoutId id="2147484189" r:id="rId13"/>
    <p:sldLayoutId id="214748419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rávní řád, právní normy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stát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133601"/>
            <a:ext cx="7750175" cy="3931920"/>
          </a:xfrm>
        </p:spPr>
        <p:txBody>
          <a:bodyPr/>
          <a:lstStyle/>
          <a:p>
            <a:r>
              <a:rPr lang="cs-CZ" dirty="0" smtClean="0"/>
              <a:t>Od osvícenství hlavní znak moderního státu</a:t>
            </a:r>
          </a:p>
          <a:p>
            <a:r>
              <a:rPr lang="cs-CZ" dirty="0" smtClean="0"/>
              <a:t>Přednost práva </a:t>
            </a:r>
            <a:r>
              <a:rPr lang="cs-CZ" dirty="0" smtClean="0"/>
              <a:t>„vládne právo“ </a:t>
            </a:r>
          </a:p>
          <a:p>
            <a:r>
              <a:rPr lang="cs-CZ" dirty="0" smtClean="0"/>
              <a:t>Veřejná moc omezena zákony</a:t>
            </a:r>
          </a:p>
          <a:p>
            <a:r>
              <a:rPr lang="cs-CZ" dirty="0" smtClean="0"/>
              <a:t>Pro občany – </a:t>
            </a:r>
            <a:r>
              <a:rPr lang="cs-CZ" i="1" dirty="0" smtClean="0"/>
              <a:t>co není zakázáno, je dovoleno</a:t>
            </a:r>
          </a:p>
          <a:p>
            <a:r>
              <a:rPr lang="cs-CZ" dirty="0" smtClean="0"/>
              <a:t>Pro stát – </a:t>
            </a:r>
            <a:r>
              <a:rPr lang="cs-CZ" i="1" dirty="0" smtClean="0"/>
              <a:t>co není dovoleno, je zakázáno</a:t>
            </a:r>
          </a:p>
          <a:p>
            <a:r>
              <a:rPr lang="cs-CZ" dirty="0" smtClean="0"/>
              <a:t>Hlavní principy: spravedlnost a právní jistota (vymahatelnost práva)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750" y="2559050"/>
            <a:ext cx="2623567" cy="170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řád</a:t>
            </a:r>
            <a:r>
              <a:rPr lang="en-US" dirty="0" smtClean="0"/>
              <a:t> a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síla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Právní řád:</a:t>
            </a:r>
            <a:r>
              <a:rPr lang="cs-CZ" dirty="0" smtClean="0"/>
              <a:t> </a:t>
            </a:r>
            <a:r>
              <a:rPr lang="cs-CZ" dirty="0" smtClean="0"/>
              <a:t>s</a:t>
            </a:r>
            <a:r>
              <a:rPr lang="cs-CZ" dirty="0" smtClean="0"/>
              <a:t>ouhrn všech právních předpisů ve státě </a:t>
            </a:r>
          </a:p>
          <a:p>
            <a:r>
              <a:rPr lang="cs-CZ" dirty="0" smtClean="0"/>
              <a:t>KDO TO MUSÍ DODRŽOVAT?</a:t>
            </a:r>
          </a:p>
          <a:p>
            <a:r>
              <a:rPr lang="cs-CZ" u="sng" dirty="0" smtClean="0"/>
              <a:t>Právní síla </a:t>
            </a:r>
            <a:r>
              <a:rPr lang="cs-CZ" dirty="0" smtClean="0"/>
              <a:t>– neboli důležitost (kdo a co vydal)</a:t>
            </a:r>
          </a:p>
          <a:p>
            <a:r>
              <a:rPr lang="cs-CZ" dirty="0" smtClean="0"/>
              <a:t>Všechny právní předpisy na sebe musí navazovat, nic nesmí být v rozporu</a:t>
            </a:r>
          </a:p>
          <a:p>
            <a:r>
              <a:rPr lang="cs-CZ" dirty="0" smtClean="0"/>
              <a:t>Soulad s ústavou</a:t>
            </a:r>
          </a:p>
          <a:p>
            <a:r>
              <a:rPr lang="cs-CZ" dirty="0" smtClean="0"/>
              <a:t>Právní řád se neustále vyvíjí (legislativa)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Pyramida</a:t>
            </a:r>
            <a:r>
              <a:rPr lang="en-US" dirty="0" smtClean="0"/>
              <a:t> </a:t>
            </a:r>
            <a:r>
              <a:rPr lang="en-US" dirty="0" err="1" smtClean="0"/>
              <a:t>právního</a:t>
            </a:r>
            <a:r>
              <a:rPr lang="en-US" dirty="0" smtClean="0"/>
              <a:t> </a:t>
            </a:r>
            <a:r>
              <a:rPr lang="en-US" dirty="0" err="1" smtClean="0"/>
              <a:t>ř</a:t>
            </a:r>
            <a:r>
              <a:rPr lang="en-US" dirty="0" err="1" smtClean="0"/>
              <a:t>ádu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hierarchie-pravni-sil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72" r="-107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584008"/>
            <a:ext cx="7345363" cy="4481513"/>
          </a:xfrm>
        </p:spPr>
        <p:txBody>
          <a:bodyPr/>
          <a:lstStyle/>
          <a:p>
            <a:r>
              <a:rPr lang="cs-CZ" dirty="0" smtClean="0"/>
              <a:t>Právní řád sestává z právních předpisů (zákonů, vyhlášek)</a:t>
            </a:r>
          </a:p>
          <a:p>
            <a:r>
              <a:rPr lang="cs-CZ" dirty="0" smtClean="0"/>
              <a:t>Každý z nich je utvořen z právních norem</a:t>
            </a:r>
          </a:p>
          <a:p>
            <a:r>
              <a:rPr lang="cs-CZ" dirty="0" smtClean="0"/>
              <a:t>CO JE TO PRÁVNÍ NORMA – závazné pravidlo chování vydané příslušným státním orgánem v předepsané formě</a:t>
            </a:r>
          </a:p>
          <a:p>
            <a:r>
              <a:rPr lang="cs-CZ" dirty="0" smtClean="0"/>
              <a:t>Dodržování je vynutitelné státní mocí (soudy, policie, úřady)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Mají písemnou formu</a:t>
            </a:r>
          </a:p>
          <a:p>
            <a:r>
              <a:rPr lang="cs-CZ" dirty="0" smtClean="0"/>
              <a:t>Platí pro všechny občany státu</a:t>
            </a:r>
          </a:p>
          <a:p>
            <a:r>
              <a:rPr lang="cs-CZ" dirty="0" smtClean="0"/>
              <a:t>Aby byla závazná musí být platná, publikovaná a účinná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3931921"/>
            <a:ext cx="3810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normy tvoří právní předpisy (zákony) ty pak Právní řád </a:t>
            </a:r>
            <a:r>
              <a:rPr lang="cs-CZ" dirty="0" smtClean="0"/>
              <a:t>ČR</a:t>
            </a:r>
          </a:p>
          <a:p>
            <a:r>
              <a:rPr lang="cs-CZ" dirty="0" smtClean="0"/>
              <a:t>Normy nám říkají co máme a nemáme činit (např. </a:t>
            </a:r>
            <a:r>
              <a:rPr lang="cs-CZ" dirty="0" smtClean="0"/>
              <a:t>p</a:t>
            </a:r>
            <a:r>
              <a:rPr lang="cs-CZ" dirty="0" smtClean="0"/>
              <a:t>latit nájem, nebo nejezdit na červenou)</a:t>
            </a:r>
          </a:p>
          <a:p>
            <a:r>
              <a:rPr lang="cs-CZ" dirty="0" smtClean="0"/>
              <a:t>Za nedodržení norem sankce – preventivní, represivní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16" y="4221679"/>
            <a:ext cx="1910587" cy="1843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norem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Morální, náboženské, spol. chování</a:t>
            </a:r>
          </a:p>
          <a:p>
            <a:r>
              <a:rPr lang="cs-CZ" dirty="0" smtClean="0"/>
              <a:t>Právní – všeobecně vynutitelné</a:t>
            </a:r>
          </a:p>
          <a:p>
            <a:r>
              <a:rPr lang="cs-CZ" dirty="0" smtClean="0"/>
              <a:t>A) normy donucující (kogentní) – bezvýhradně závazné (silniční doprava)</a:t>
            </a:r>
          </a:p>
          <a:p>
            <a:r>
              <a:rPr lang="cs-CZ" dirty="0" smtClean="0"/>
              <a:t>B) normy podpůrné (dispozitivní) – určitá volnost (např. Smlouvy)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 smtClean="0"/>
          </a:p>
          <a:p>
            <a:r>
              <a:rPr lang="en-US" dirty="0" smtClean="0"/>
              <a:t> –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r>
              <a:rPr lang="en-US" dirty="0" smtClean="0"/>
              <a:t> -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předpisy</a:t>
            </a:r>
            <a:r>
              <a:rPr lang="en-US" dirty="0" smtClean="0"/>
              <a:t>, ale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obyčeje</a:t>
            </a:r>
            <a:r>
              <a:rPr lang="en-US" dirty="0" smtClean="0"/>
              <a:t>,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precedenty</a:t>
            </a:r>
            <a:r>
              <a:rPr lang="en-US" dirty="0" smtClean="0"/>
              <a:t>, </a:t>
            </a:r>
            <a:r>
              <a:rPr lang="en-US" dirty="0" err="1" smtClean="0"/>
              <a:t>judikatura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 smtClean="0"/>
              <a:t>prameny</a:t>
            </a:r>
            <a:r>
              <a:rPr lang="en-US" dirty="0" smtClean="0"/>
              <a:t> –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společenské</a:t>
            </a:r>
            <a:r>
              <a:rPr lang="en-US" dirty="0" smtClean="0"/>
              <a:t> a </a:t>
            </a:r>
            <a:r>
              <a:rPr lang="en-US" dirty="0" err="1" smtClean="0"/>
              <a:t>ekonimické</a:t>
            </a:r>
            <a:r>
              <a:rPr lang="en-US" dirty="0" smtClean="0"/>
              <a:t> </a:t>
            </a:r>
            <a:r>
              <a:rPr lang="en-US" dirty="0" err="1" smtClean="0"/>
              <a:t>události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smtClean="0"/>
              <a:t>právo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95</TotalTime>
  <Words>301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Právo</vt:lpstr>
      <vt:lpstr>Právní stát</vt:lpstr>
      <vt:lpstr>Právní řád a právní síla</vt:lpstr>
      <vt:lpstr>Pyramida právního řádu </vt:lpstr>
      <vt:lpstr>Právní normy</vt:lpstr>
      <vt:lpstr>Právní normy</vt:lpstr>
      <vt:lpstr>Právní normy</vt:lpstr>
      <vt:lpstr>Druhy norem</vt:lpstr>
      <vt:lpstr>Prameny práva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</dc:title>
  <dc:creator>Erik</dc:creator>
  <cp:lastModifiedBy>Erik</cp:lastModifiedBy>
  <cp:revision>1</cp:revision>
  <dcterms:created xsi:type="dcterms:W3CDTF">2015-01-06T09:46:27Z</dcterms:created>
  <dcterms:modified xsi:type="dcterms:W3CDTF">2015-01-06T11:21:52Z</dcterms:modified>
</cp:coreProperties>
</file>