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9B8FA8-A27E-3649-B210-B4A0D7B78281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4107384-8207-3448-9655-9B21DAEF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Vnímání</a:t>
            </a:r>
            <a:r>
              <a:rPr lang="en-US" dirty="0" smtClean="0"/>
              <a:t>, </a:t>
            </a:r>
            <a:r>
              <a:rPr lang="en-US" dirty="0" err="1" smtClean="0"/>
              <a:t>pamět</a:t>
            </a:r>
            <a:r>
              <a:rPr lang="en-US" dirty="0" smtClean="0"/>
              <a:t>, </a:t>
            </a:r>
            <a:r>
              <a:rPr lang="en-US" dirty="0" err="1" smtClean="0"/>
              <a:t>myšlení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Vnímání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jak</a:t>
            </a:r>
            <a:r>
              <a:rPr lang="en-US" dirty="0" smtClean="0"/>
              <a:t>, </a:t>
            </a:r>
            <a:r>
              <a:rPr lang="en-US" dirty="0" err="1" smtClean="0"/>
              <a:t>čím</a:t>
            </a:r>
            <a:r>
              <a:rPr lang="en-US" dirty="0" smtClean="0"/>
              <a:t>, co?</a:t>
            </a:r>
          </a:p>
          <a:p>
            <a:r>
              <a:rPr lang="en-US" dirty="0" err="1" smtClean="0"/>
              <a:t>senzorické</a:t>
            </a:r>
            <a:r>
              <a:rPr lang="en-US" dirty="0" smtClean="0"/>
              <a:t> </a:t>
            </a:r>
            <a:r>
              <a:rPr lang="en-US" dirty="0" err="1" smtClean="0"/>
              <a:t>stádium</a:t>
            </a:r>
            <a:r>
              <a:rPr lang="en-US" dirty="0" smtClean="0"/>
              <a:t>, </a:t>
            </a:r>
            <a:r>
              <a:rPr lang="en-US" dirty="0" err="1" smtClean="0"/>
              <a:t>syntetické</a:t>
            </a:r>
            <a:r>
              <a:rPr lang="en-US" dirty="0" smtClean="0"/>
              <a:t> stadium (</a:t>
            </a:r>
            <a:r>
              <a:rPr lang="en-US" dirty="0" err="1" smtClean="0"/>
              <a:t>třídění</a:t>
            </a:r>
            <a:r>
              <a:rPr lang="en-US" dirty="0" smtClean="0"/>
              <a:t> a </a:t>
            </a:r>
            <a:r>
              <a:rPr lang="en-US" dirty="0" err="1" smtClean="0"/>
              <a:t>interpretace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 </a:t>
            </a:r>
            <a:r>
              <a:rPr lang="en-US" dirty="0" err="1" smtClean="0"/>
              <a:t>vnímání</a:t>
            </a:r>
            <a:r>
              <a:rPr lang="en-US" dirty="0" smtClean="0"/>
              <a:t> </a:t>
            </a:r>
            <a:r>
              <a:rPr lang="en-US" dirty="0" err="1" smtClean="0"/>
              <a:t>ovlivňuje</a:t>
            </a:r>
            <a:endParaRPr lang="en-US" dirty="0" smtClean="0"/>
          </a:p>
          <a:p>
            <a:pPr lvl="1"/>
            <a:r>
              <a:rPr lang="en-US" dirty="0" err="1" smtClean="0"/>
              <a:t>postoje</a:t>
            </a:r>
            <a:r>
              <a:rPr lang="en-US" dirty="0" smtClean="0"/>
              <a:t>, </a:t>
            </a:r>
            <a:r>
              <a:rPr lang="en-US" dirty="0" err="1" smtClean="0"/>
              <a:t>emoce</a:t>
            </a:r>
            <a:r>
              <a:rPr lang="en-US" dirty="0" smtClean="0"/>
              <a:t>, </a:t>
            </a:r>
            <a:r>
              <a:rPr lang="en-US" dirty="0" err="1" smtClean="0"/>
              <a:t>očekávání</a:t>
            </a:r>
            <a:r>
              <a:rPr lang="en-US" dirty="0" smtClean="0"/>
              <a:t>, </a:t>
            </a:r>
            <a:r>
              <a:rPr lang="en-US" dirty="0" err="1" smtClean="0"/>
              <a:t>zkušennost</a:t>
            </a:r>
            <a:endParaRPr lang="en-US" dirty="0" smtClean="0"/>
          </a:p>
          <a:p>
            <a:pPr lvl="1"/>
            <a:r>
              <a:rPr lang="en-US" dirty="0" err="1" smtClean="0"/>
              <a:t>pozornost</a:t>
            </a:r>
            <a:r>
              <a:rPr lang="en-US" dirty="0" smtClean="0"/>
              <a:t> – </a:t>
            </a:r>
            <a:r>
              <a:rPr lang="en-US" dirty="0" err="1" smtClean="0"/>
              <a:t>spontání</a:t>
            </a:r>
            <a:r>
              <a:rPr lang="en-US" dirty="0" smtClean="0"/>
              <a:t>, </a:t>
            </a:r>
            <a:r>
              <a:rPr lang="en-US" dirty="0" err="1" smtClean="0"/>
              <a:t>úmyslná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203" y="107576"/>
            <a:ext cx="3060797" cy="1698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Psychické</a:t>
            </a:r>
            <a:r>
              <a:rPr lang="en-US" dirty="0" smtClean="0"/>
              <a:t> </a:t>
            </a:r>
            <a:r>
              <a:rPr lang="en-US" dirty="0" err="1" smtClean="0"/>
              <a:t>stavy</a:t>
            </a:r>
            <a:r>
              <a:rPr lang="en-US" dirty="0" smtClean="0"/>
              <a:t> a </a:t>
            </a:r>
            <a:r>
              <a:rPr lang="en-US" dirty="0" err="1" smtClean="0"/>
              <a:t>vlastnosti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psychycký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– </a:t>
            </a:r>
            <a:r>
              <a:rPr lang="en-US" dirty="0" err="1" smtClean="0"/>
              <a:t>dobrá</a:t>
            </a:r>
            <a:r>
              <a:rPr lang="en-US" dirty="0" smtClean="0"/>
              <a:t> </a:t>
            </a:r>
            <a:r>
              <a:rPr lang="en-US" dirty="0" err="1" smtClean="0"/>
              <a:t>nálada</a:t>
            </a:r>
            <a:r>
              <a:rPr lang="en-US" dirty="0" smtClean="0"/>
              <a:t>, </a:t>
            </a:r>
            <a:r>
              <a:rPr lang="en-US" dirty="0" err="1" smtClean="0"/>
              <a:t>ospalost</a:t>
            </a:r>
            <a:endParaRPr lang="en-US" dirty="0" smtClean="0"/>
          </a:p>
          <a:p>
            <a:pPr lvl="1"/>
            <a:r>
              <a:rPr lang="en-US" dirty="0" smtClean="0"/>
              <a:t>co je </a:t>
            </a:r>
            <a:r>
              <a:rPr lang="en-US" dirty="0" err="1" smtClean="0"/>
              <a:t>ovlivňuje</a:t>
            </a:r>
            <a:r>
              <a:rPr lang="en-US" dirty="0" smtClean="0"/>
              <a:t> – </a:t>
            </a:r>
            <a:r>
              <a:rPr lang="en-US" dirty="0" err="1" smtClean="0"/>
              <a:t>denní</a:t>
            </a:r>
            <a:r>
              <a:rPr lang="en-US" dirty="0" smtClean="0"/>
              <a:t> </a:t>
            </a:r>
            <a:r>
              <a:rPr lang="en-US" dirty="0" err="1" smtClean="0"/>
              <a:t>doba</a:t>
            </a:r>
            <a:r>
              <a:rPr lang="en-US" dirty="0" smtClean="0"/>
              <a:t>, </a:t>
            </a:r>
            <a:r>
              <a:rPr lang="en-US" dirty="0" err="1" smtClean="0"/>
              <a:t>zdravotní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, </a:t>
            </a:r>
            <a:r>
              <a:rPr lang="en-US" dirty="0" err="1" smtClean="0"/>
              <a:t>motivace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psychycké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– </a:t>
            </a:r>
            <a:r>
              <a:rPr lang="en-US" dirty="0" err="1" smtClean="0"/>
              <a:t>ostražitost</a:t>
            </a:r>
            <a:r>
              <a:rPr lang="en-US" dirty="0" smtClean="0"/>
              <a:t>, </a:t>
            </a:r>
            <a:r>
              <a:rPr lang="en-US" dirty="0" err="1" smtClean="0"/>
              <a:t>mrzutost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1848"/>
            <a:ext cx="9084246" cy="2696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Paměť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poznávací</a:t>
            </a:r>
            <a:r>
              <a:rPr lang="en-US" dirty="0" smtClean="0"/>
              <a:t> </a:t>
            </a:r>
            <a:r>
              <a:rPr lang="en-US" dirty="0" err="1" smtClean="0"/>
              <a:t>psychický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en-US" dirty="0" smtClean="0"/>
          </a:p>
          <a:p>
            <a:pPr lvl="1"/>
            <a:r>
              <a:rPr lang="en-US" dirty="0" err="1" smtClean="0"/>
              <a:t>uchování</a:t>
            </a:r>
            <a:r>
              <a:rPr lang="en-US" dirty="0" smtClean="0"/>
              <a:t> </a:t>
            </a:r>
            <a:r>
              <a:rPr lang="en-US" dirty="0" err="1" smtClean="0"/>
              <a:t>strukturovaných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pPr lvl="1"/>
            <a:r>
              <a:rPr lang="en-US" dirty="0" err="1" smtClean="0"/>
              <a:t>zapomínání</a:t>
            </a:r>
            <a:endParaRPr lang="en-US" dirty="0" smtClean="0"/>
          </a:p>
          <a:p>
            <a:r>
              <a:rPr lang="en-US" dirty="0" err="1" smtClean="0"/>
              <a:t>paměťový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en-US" dirty="0" smtClean="0"/>
          </a:p>
          <a:p>
            <a:pPr lvl="1"/>
            <a:r>
              <a:rPr lang="en-US" dirty="0" err="1" smtClean="0"/>
              <a:t>zapamatování</a:t>
            </a:r>
            <a:endParaRPr lang="en-US" dirty="0" smtClean="0"/>
          </a:p>
          <a:p>
            <a:pPr lvl="1"/>
            <a:r>
              <a:rPr lang="en-US" dirty="0" err="1" smtClean="0"/>
              <a:t>uchovávání</a:t>
            </a:r>
            <a:endParaRPr lang="en-US" dirty="0" smtClean="0"/>
          </a:p>
          <a:p>
            <a:pPr lvl="1"/>
            <a:r>
              <a:rPr lang="en-US" dirty="0" err="1" smtClean="0"/>
              <a:t>vybavování</a:t>
            </a:r>
            <a:endParaRPr lang="en-US" dirty="0" smtClean="0"/>
          </a:p>
          <a:p>
            <a:r>
              <a:rPr lang="en-US" dirty="0" smtClean="0"/>
              <a:t>co </a:t>
            </a:r>
            <a:r>
              <a:rPr lang="en-US" dirty="0" err="1" smtClean="0"/>
              <a:t>usnadňuje</a:t>
            </a:r>
            <a:r>
              <a:rPr lang="en-US" dirty="0" smtClean="0"/>
              <a:t> </a:t>
            </a:r>
            <a:r>
              <a:rPr lang="en-US" dirty="0" err="1" smtClean="0"/>
              <a:t>zapamatování</a:t>
            </a:r>
            <a:endParaRPr lang="en-US" dirty="0" smtClean="0"/>
          </a:p>
          <a:p>
            <a:pPr lvl="1"/>
            <a:r>
              <a:rPr lang="en-US" dirty="0" err="1" smtClean="0"/>
              <a:t>znalost</a:t>
            </a:r>
            <a:r>
              <a:rPr lang="en-US" dirty="0" smtClean="0"/>
              <a:t> </a:t>
            </a:r>
            <a:r>
              <a:rPr lang="en-US" dirty="0" err="1" smtClean="0"/>
              <a:t>obsahu</a:t>
            </a:r>
            <a:r>
              <a:rPr lang="en-US" dirty="0" smtClean="0"/>
              <a:t>, </a:t>
            </a:r>
            <a:r>
              <a:rPr lang="en-US" dirty="0" err="1" smtClean="0"/>
              <a:t>použít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smyslů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800" y="2672368"/>
            <a:ext cx="3251200" cy="250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4700" y="2411134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55" y="671523"/>
            <a:ext cx="7648096" cy="4607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paměť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krátkodobá</a:t>
            </a:r>
            <a:endParaRPr lang="en-US" dirty="0" smtClean="0"/>
          </a:p>
          <a:p>
            <a:r>
              <a:rPr lang="en-US" dirty="0" err="1" smtClean="0"/>
              <a:t>dlouhodobá</a:t>
            </a:r>
            <a:r>
              <a:rPr lang="en-US" dirty="0" smtClean="0"/>
              <a:t> </a:t>
            </a:r>
            <a:r>
              <a:rPr lang="en-US" dirty="0" err="1" smtClean="0"/>
              <a:t>paměť</a:t>
            </a:r>
            <a:endParaRPr lang="en-US" dirty="0" smtClean="0"/>
          </a:p>
          <a:p>
            <a:pPr lvl="1"/>
            <a:r>
              <a:rPr lang="en-US" dirty="0" err="1" smtClean="0"/>
              <a:t>procedurální</a:t>
            </a:r>
            <a:r>
              <a:rPr lang="en-US" dirty="0" smtClean="0"/>
              <a:t> (</a:t>
            </a:r>
            <a:r>
              <a:rPr lang="en-US" dirty="0" err="1" smtClean="0"/>
              <a:t>jízda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kole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deklarativní</a:t>
            </a:r>
            <a:r>
              <a:rPr lang="en-US" dirty="0" smtClean="0"/>
              <a:t> (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události</a:t>
            </a:r>
            <a:r>
              <a:rPr lang="en-US" dirty="0" smtClean="0"/>
              <a:t> </a:t>
            </a:r>
            <a:r>
              <a:rPr lang="en-US" dirty="0" err="1" smtClean="0"/>
              <a:t>našeho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 </a:t>
            </a:r>
            <a:r>
              <a:rPr lang="en-US" dirty="0" err="1" smtClean="0"/>
              <a:t>jí</a:t>
            </a:r>
            <a:r>
              <a:rPr lang="en-US" dirty="0" smtClean="0"/>
              <a:t> </a:t>
            </a:r>
            <a:r>
              <a:rPr lang="en-US" dirty="0" err="1" smtClean="0"/>
              <a:t>ovlivňuje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aktuální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endParaRPr lang="en-US" dirty="0" smtClean="0"/>
          </a:p>
          <a:p>
            <a:pPr lvl="1"/>
            <a:r>
              <a:rPr lang="en-US" dirty="0" err="1" smtClean="0"/>
              <a:t>trénink</a:t>
            </a:r>
            <a:endParaRPr lang="en-US" dirty="0" smtClean="0"/>
          </a:p>
          <a:p>
            <a:pPr lvl="1"/>
            <a:r>
              <a:rPr lang="en-US" dirty="0" err="1" smtClean="0"/>
              <a:t>společnost</a:t>
            </a:r>
            <a:r>
              <a:rPr lang="en-US" dirty="0" smtClean="0"/>
              <a:t> (</a:t>
            </a:r>
            <a:r>
              <a:rPr lang="en-US" dirty="0" err="1" smtClean="0"/>
              <a:t>kolektivní</a:t>
            </a:r>
            <a:r>
              <a:rPr lang="en-US" dirty="0" smtClean="0"/>
              <a:t> </a:t>
            </a:r>
            <a:r>
              <a:rPr lang="en-US" dirty="0" err="1" smtClean="0"/>
              <a:t>paměť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884" y="428532"/>
            <a:ext cx="3048000" cy="2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Ebbinghausova</a:t>
            </a:r>
            <a:r>
              <a:rPr lang="en-US" dirty="0" smtClean="0"/>
              <a:t> </a:t>
            </a:r>
            <a:r>
              <a:rPr lang="en-US" dirty="0" err="1" smtClean="0"/>
              <a:t>křivka</a:t>
            </a:r>
            <a:r>
              <a:rPr lang="en-US" dirty="0" smtClean="0"/>
              <a:t> </a:t>
            </a:r>
            <a:r>
              <a:rPr lang="en-US" dirty="0" err="1" smtClean="0"/>
              <a:t>zapomínání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50" y="1168400"/>
            <a:ext cx="5778500" cy="56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myšlení</a:t>
            </a:r>
            <a:r>
              <a:rPr lang="en-US" dirty="0" smtClean="0"/>
              <a:t> a </a:t>
            </a:r>
            <a:r>
              <a:rPr lang="en-US" dirty="0" err="1" smtClean="0"/>
              <a:t>řeč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06662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poznávací</a:t>
            </a:r>
            <a:r>
              <a:rPr lang="en-US" i="1" dirty="0" smtClean="0"/>
              <a:t> </a:t>
            </a:r>
            <a:r>
              <a:rPr lang="en-US" i="1" dirty="0" err="1" smtClean="0"/>
              <a:t>psychický</a:t>
            </a:r>
            <a:r>
              <a:rPr lang="en-US" i="1" dirty="0" smtClean="0"/>
              <a:t> </a:t>
            </a:r>
            <a:r>
              <a:rPr lang="en-US" i="1" dirty="0" err="1" smtClean="0"/>
              <a:t>proces</a:t>
            </a:r>
            <a:r>
              <a:rPr lang="en-US" i="1" dirty="0" smtClean="0"/>
              <a:t>, </a:t>
            </a:r>
            <a:r>
              <a:rPr lang="en-US" i="1" dirty="0" err="1" smtClean="0"/>
              <a:t>kdy</a:t>
            </a:r>
            <a:r>
              <a:rPr lang="en-US" i="1" dirty="0" smtClean="0"/>
              <a:t> </a:t>
            </a:r>
            <a:r>
              <a:rPr lang="en-US" i="1" dirty="0" err="1" smtClean="0"/>
              <a:t>dochází</a:t>
            </a:r>
            <a:r>
              <a:rPr lang="en-US" i="1" dirty="0" smtClean="0"/>
              <a:t>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i="1" dirty="0" err="1" smtClean="0"/>
              <a:t>duševní</a:t>
            </a:r>
            <a:r>
              <a:rPr lang="en-US" i="1" dirty="0" smtClean="0"/>
              <a:t> </a:t>
            </a:r>
            <a:r>
              <a:rPr lang="en-US" i="1" dirty="0" err="1" smtClean="0"/>
              <a:t>manipulaci</a:t>
            </a:r>
            <a:r>
              <a:rPr lang="en-US" i="1" dirty="0" smtClean="0"/>
              <a:t> </a:t>
            </a:r>
            <a:r>
              <a:rPr lang="en-US" i="1" dirty="0" err="1" smtClean="0"/>
              <a:t>s</a:t>
            </a:r>
            <a:r>
              <a:rPr lang="en-US" i="1" dirty="0" smtClean="0"/>
              <a:t> </a:t>
            </a:r>
            <a:r>
              <a:rPr lang="en-US" i="1" dirty="0" err="1" smtClean="0"/>
              <a:t>pojmy</a:t>
            </a:r>
            <a:r>
              <a:rPr lang="en-US" i="1" dirty="0" smtClean="0"/>
              <a:t>, </a:t>
            </a:r>
            <a:r>
              <a:rPr lang="en-US" i="1" dirty="0" err="1" smtClean="0"/>
              <a:t>vjemy</a:t>
            </a:r>
            <a:r>
              <a:rPr lang="en-US" i="1" dirty="0" smtClean="0"/>
              <a:t>, </a:t>
            </a:r>
            <a:r>
              <a:rPr lang="en-US" i="1" dirty="0" err="1" smtClean="0"/>
              <a:t>představami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účelem</a:t>
            </a:r>
            <a:r>
              <a:rPr lang="en-US" i="1" dirty="0" smtClean="0"/>
              <a:t> </a:t>
            </a:r>
            <a:r>
              <a:rPr lang="en-US" i="1" dirty="0" err="1" smtClean="0"/>
              <a:t>řešení</a:t>
            </a:r>
            <a:r>
              <a:rPr lang="en-US" i="1" dirty="0" smtClean="0"/>
              <a:t> </a:t>
            </a:r>
            <a:r>
              <a:rPr lang="en-US" i="1" dirty="0" err="1" smtClean="0"/>
              <a:t>problémů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err="1" smtClean="0"/>
              <a:t>konkrétní</a:t>
            </a:r>
            <a:r>
              <a:rPr lang="en-US" dirty="0" smtClean="0"/>
              <a:t> (</a:t>
            </a:r>
            <a:r>
              <a:rPr lang="en-US" dirty="0" err="1" smtClean="0"/>
              <a:t>názorné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abstraktní</a:t>
            </a:r>
            <a:r>
              <a:rPr lang="en-US" dirty="0" smtClean="0"/>
              <a:t> (</a:t>
            </a:r>
            <a:r>
              <a:rPr lang="en-US" dirty="0" err="1" smtClean="0"/>
              <a:t>teoretické</a:t>
            </a:r>
            <a:r>
              <a:rPr lang="en-US" dirty="0" smtClean="0"/>
              <a:t>)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err="1" smtClean="0"/>
              <a:t>konvergentní</a:t>
            </a:r>
            <a:r>
              <a:rPr lang="en-US" dirty="0" smtClean="0"/>
              <a:t> a </a:t>
            </a:r>
            <a:r>
              <a:rPr lang="en-US" dirty="0" err="1" smtClean="0"/>
              <a:t>divergentní</a:t>
            </a:r>
            <a:r>
              <a:rPr lang="en-US" dirty="0" smtClean="0"/>
              <a:t> </a:t>
            </a:r>
            <a:r>
              <a:rPr lang="en-US" dirty="0" err="1" smtClean="0"/>
              <a:t>myšlení</a:t>
            </a:r>
            <a:r>
              <a:rPr lang="en-US" dirty="0" smtClean="0"/>
              <a:t> </a:t>
            </a:r>
          </a:p>
          <a:p>
            <a:pPr marL="631825" lvl="2" indent="-349250">
              <a:spcBef>
                <a:spcPts val="2000"/>
              </a:spcBef>
            </a:pPr>
            <a:r>
              <a:rPr lang="en-US" dirty="0" smtClean="0"/>
              <a:t>brainstorming</a:t>
            </a:r>
          </a:p>
          <a:p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problému</a:t>
            </a:r>
            <a:endParaRPr lang="en-US" dirty="0" smtClean="0"/>
          </a:p>
          <a:p>
            <a:pPr lvl="1"/>
            <a:r>
              <a:rPr lang="en-US" dirty="0" err="1" smtClean="0"/>
              <a:t>pokus</a:t>
            </a:r>
            <a:r>
              <a:rPr lang="en-US" dirty="0" smtClean="0"/>
              <a:t> </a:t>
            </a:r>
            <a:r>
              <a:rPr lang="en-US" dirty="0" err="1" smtClean="0"/>
              <a:t>omyl</a:t>
            </a:r>
            <a:endParaRPr lang="en-US" dirty="0" smtClean="0"/>
          </a:p>
          <a:p>
            <a:pPr lvl="1"/>
            <a:r>
              <a:rPr lang="en-US" dirty="0" err="1" smtClean="0"/>
              <a:t>promyšlená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807" y="2485393"/>
            <a:ext cx="2209082" cy="2209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myšlení</a:t>
            </a:r>
            <a:r>
              <a:rPr lang="en-US" dirty="0" smtClean="0"/>
              <a:t> a </a:t>
            </a:r>
            <a:r>
              <a:rPr lang="en-US" dirty="0" err="1" smtClean="0"/>
              <a:t>řeč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pojem</a:t>
            </a:r>
            <a:r>
              <a:rPr lang="en-US" dirty="0" smtClean="0"/>
              <a:t> – </a:t>
            </a:r>
            <a:r>
              <a:rPr lang="en-US" dirty="0" err="1" smtClean="0"/>
              <a:t>zobecnění</a:t>
            </a:r>
            <a:r>
              <a:rPr lang="en-US" dirty="0" smtClean="0"/>
              <a:t> </a:t>
            </a:r>
            <a:r>
              <a:rPr lang="en-US" dirty="0" err="1" smtClean="0"/>
              <a:t>určité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, </a:t>
            </a:r>
            <a:r>
              <a:rPr lang="en-US" dirty="0" err="1" smtClean="0"/>
              <a:t>dějů</a:t>
            </a:r>
            <a:endParaRPr lang="en-US" dirty="0" smtClean="0"/>
          </a:p>
          <a:p>
            <a:r>
              <a:rPr lang="en-US" dirty="0" err="1" smtClean="0"/>
              <a:t>utřídění</a:t>
            </a:r>
            <a:endParaRPr lang="en-US" dirty="0" smtClean="0"/>
          </a:p>
          <a:p>
            <a:pPr lvl="1"/>
            <a:r>
              <a:rPr lang="en-US" dirty="0" err="1" smtClean="0"/>
              <a:t>podobnost</a:t>
            </a:r>
            <a:r>
              <a:rPr lang="en-US" dirty="0" smtClean="0"/>
              <a:t>, </a:t>
            </a:r>
            <a:r>
              <a:rPr lang="en-US" dirty="0" err="1" smtClean="0"/>
              <a:t>nadřazenost</a:t>
            </a:r>
            <a:r>
              <a:rPr lang="en-US" dirty="0" smtClean="0"/>
              <a:t>, </a:t>
            </a:r>
            <a:r>
              <a:rPr lang="en-US" dirty="0" err="1" smtClean="0"/>
              <a:t>podřazenost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myšlenkové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endParaRPr lang="en-US" dirty="0" smtClean="0"/>
          </a:p>
          <a:p>
            <a:pPr lvl="1"/>
            <a:r>
              <a:rPr lang="en-US" dirty="0" err="1" smtClean="0"/>
              <a:t>indukce</a:t>
            </a:r>
            <a:r>
              <a:rPr lang="en-US" dirty="0" smtClean="0"/>
              <a:t>, </a:t>
            </a:r>
            <a:r>
              <a:rPr lang="en-US" dirty="0" err="1" smtClean="0"/>
              <a:t>dedukce</a:t>
            </a:r>
            <a:r>
              <a:rPr lang="en-US" dirty="0" smtClean="0"/>
              <a:t>, </a:t>
            </a:r>
            <a:r>
              <a:rPr lang="en-US" dirty="0" err="1" smtClean="0"/>
              <a:t>analýza</a:t>
            </a:r>
            <a:r>
              <a:rPr lang="en-US" dirty="0" smtClean="0"/>
              <a:t>, </a:t>
            </a:r>
            <a:r>
              <a:rPr lang="en-US" dirty="0" err="1" smtClean="0"/>
              <a:t>syntéza</a:t>
            </a:r>
            <a:endParaRPr lang="en-US" dirty="0" smtClean="0"/>
          </a:p>
          <a:p>
            <a:r>
              <a:rPr lang="en-US" dirty="0" err="1" smtClean="0"/>
              <a:t>mozek</a:t>
            </a:r>
            <a:endParaRPr lang="en-US" dirty="0" smtClean="0"/>
          </a:p>
          <a:p>
            <a:pPr lvl="1"/>
            <a:r>
              <a:rPr lang="en-US" dirty="0" err="1" smtClean="0"/>
              <a:t>levá</a:t>
            </a:r>
            <a:r>
              <a:rPr lang="en-US" dirty="0" smtClean="0"/>
              <a:t> </a:t>
            </a:r>
            <a:r>
              <a:rPr lang="en-US" dirty="0" err="1" smtClean="0"/>
              <a:t>hemisféra</a:t>
            </a:r>
            <a:r>
              <a:rPr lang="en-US" dirty="0" smtClean="0"/>
              <a:t> – </a:t>
            </a:r>
            <a:r>
              <a:rPr lang="en-US" dirty="0" err="1" smtClean="0"/>
              <a:t>rozumové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r>
              <a:rPr lang="en-US" dirty="0" smtClean="0"/>
              <a:t>, </a:t>
            </a:r>
            <a:r>
              <a:rPr lang="en-US" dirty="0" err="1" smtClean="0"/>
              <a:t>matematické</a:t>
            </a:r>
            <a:r>
              <a:rPr lang="en-US" dirty="0" smtClean="0"/>
              <a:t>, </a:t>
            </a:r>
            <a:r>
              <a:rPr lang="en-US" dirty="0" err="1" smtClean="0"/>
              <a:t>mluvení</a:t>
            </a:r>
            <a:r>
              <a:rPr lang="en-US" dirty="0" smtClean="0"/>
              <a:t>, </a:t>
            </a:r>
            <a:r>
              <a:rPr lang="en-US" dirty="0" err="1" smtClean="0"/>
              <a:t>psaní</a:t>
            </a:r>
            <a:endParaRPr lang="en-US" dirty="0" smtClean="0"/>
          </a:p>
          <a:p>
            <a:pPr lvl="1"/>
            <a:r>
              <a:rPr lang="en-US" dirty="0" err="1" smtClean="0"/>
              <a:t>pravá</a:t>
            </a:r>
            <a:r>
              <a:rPr lang="en-US" dirty="0" smtClean="0"/>
              <a:t> </a:t>
            </a:r>
            <a:r>
              <a:rPr lang="en-US" dirty="0" err="1" smtClean="0"/>
              <a:t>hemisféra</a:t>
            </a:r>
            <a:r>
              <a:rPr lang="en-US" dirty="0" smtClean="0"/>
              <a:t> – </a:t>
            </a:r>
            <a:r>
              <a:rPr lang="en-US" dirty="0" err="1" smtClean="0"/>
              <a:t>intuice</a:t>
            </a:r>
            <a:r>
              <a:rPr lang="en-US" dirty="0" smtClean="0"/>
              <a:t>, </a:t>
            </a:r>
            <a:r>
              <a:rPr lang="en-US" dirty="0" err="1" smtClean="0"/>
              <a:t>představivost</a:t>
            </a:r>
            <a:r>
              <a:rPr lang="en-US" dirty="0" smtClean="0"/>
              <a:t>, </a:t>
            </a:r>
            <a:r>
              <a:rPr lang="en-US" dirty="0" err="1" smtClean="0"/>
              <a:t>prostor</a:t>
            </a:r>
            <a:r>
              <a:rPr lang="en-US" dirty="0" smtClean="0"/>
              <a:t>, </a:t>
            </a:r>
            <a:r>
              <a:rPr lang="en-US" dirty="0" err="1" smtClean="0"/>
              <a:t>pocity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038"/>
            <a:ext cx="2062916" cy="1498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</TotalTime>
  <Words>210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Vnímání, pamět, myšlení</vt:lpstr>
      <vt:lpstr>Vnímání</vt:lpstr>
      <vt:lpstr>Psychické stavy a vlastnosti</vt:lpstr>
      <vt:lpstr>Paměť</vt:lpstr>
      <vt:lpstr>Slide 5</vt:lpstr>
      <vt:lpstr>paměť</vt:lpstr>
      <vt:lpstr>Ebbinghausova křivka zapomínání</vt:lpstr>
      <vt:lpstr>myšlení a řeč</vt:lpstr>
      <vt:lpstr>myšlení a řeč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Vnímání, pamět, myšlení</dc:title>
  <dc:creator>Erik</dc:creator>
  <cp:lastModifiedBy>Erik</cp:lastModifiedBy>
  <cp:revision>2</cp:revision>
  <dcterms:created xsi:type="dcterms:W3CDTF">2015-09-20T13:48:17Z</dcterms:created>
  <dcterms:modified xsi:type="dcterms:W3CDTF">2015-09-20T14:13:05Z</dcterms:modified>
</cp:coreProperties>
</file>