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85" r:id="rId1"/>
  </p:sldMasterIdLst>
  <p:sldIdLst>
    <p:sldId id="256" r:id="rId2"/>
    <p:sldId id="259" r:id="rId3"/>
    <p:sldId id="257" r:id="rId4"/>
    <p:sldId id="258" r:id="rId5"/>
    <p:sldId id="260" r:id="rId6"/>
    <p:sldId id="267" r:id="rId7"/>
    <p:sldId id="262" r:id="rId8"/>
    <p:sldId id="268" r:id="rId9"/>
    <p:sldId id="275" r:id="rId10"/>
    <p:sldId id="274" r:id="rId11"/>
    <p:sldId id="261" r:id="rId12"/>
    <p:sldId id="273" r:id="rId13"/>
    <p:sldId id="269" r:id="rId14"/>
    <p:sldId id="266" r:id="rId15"/>
    <p:sldId id="265" r:id="rId16"/>
    <p:sldId id="263" r:id="rId17"/>
    <p:sldId id="264" r:id="rId18"/>
    <p:sldId id="270" r:id="rId19"/>
    <p:sldId id="271" r:id="rId20"/>
    <p:sldId id="27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78BB-FC04-0045-BEC0-E6DB94AD0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5719C2A-7392-6B40-8E13-6E008ECC402A}" type="datetimeFigureOut">
              <a:rPr lang="en-US" smtClean="0"/>
              <a:pPr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263442-8504-1947-A3C6-EE865064B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Ekonomie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ekonomik</a:t>
            </a:r>
            <a:r>
              <a:rPr lang="en-US" dirty="0" smtClean="0"/>
              <a:t>, </a:t>
            </a:r>
            <a:r>
              <a:rPr lang="en-US" dirty="0" err="1" smtClean="0"/>
              <a:t>hospodářský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, </a:t>
            </a:r>
            <a:r>
              <a:rPr lang="en-US" dirty="0" err="1" smtClean="0"/>
              <a:t>trh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93"/>
            <a:ext cx="91440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Tržní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- TRH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 TO JE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Neviditelná</a:t>
            </a:r>
            <a:r>
              <a:rPr lang="en-US" dirty="0" smtClean="0"/>
              <a:t> </a:t>
            </a:r>
            <a:r>
              <a:rPr lang="en-US" dirty="0" err="1" smtClean="0"/>
              <a:t>ruka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r>
              <a:rPr lang="en-US" dirty="0" smtClean="0"/>
              <a:t> (A. Smith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TRH – </a:t>
            </a:r>
            <a:r>
              <a:rPr lang="en-US" dirty="0" err="1" smtClean="0"/>
              <a:t>místo</a:t>
            </a:r>
            <a:r>
              <a:rPr lang="en-US" dirty="0" smtClean="0"/>
              <a:t> </a:t>
            </a:r>
            <a:r>
              <a:rPr lang="en-US" dirty="0" err="1" smtClean="0"/>
              <a:t>kde</a:t>
            </a:r>
            <a:r>
              <a:rPr lang="en-US" dirty="0" smtClean="0"/>
              <a:t> se </a:t>
            </a:r>
            <a:r>
              <a:rPr lang="en-US" dirty="0" err="1" smtClean="0"/>
              <a:t>střetává</a:t>
            </a:r>
            <a:r>
              <a:rPr lang="en-US" dirty="0" smtClean="0"/>
              <a:t> </a:t>
            </a:r>
            <a:r>
              <a:rPr lang="en-US" dirty="0" err="1" smtClean="0"/>
              <a:t>nabídka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poptávkou,míst</a:t>
            </a:r>
            <a:r>
              <a:rPr lang="en-US" dirty="0" smtClean="0"/>
              <a:t>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dochází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směně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endParaRPr lang="en-US" dirty="0" smtClean="0"/>
          </a:p>
          <a:p>
            <a:r>
              <a:rPr lang="en-US" dirty="0" smtClean="0"/>
              <a:t>TRH – </a:t>
            </a:r>
            <a:r>
              <a:rPr lang="en-US" dirty="0" err="1" smtClean="0"/>
              <a:t>vede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nejefektivnějšímu</a:t>
            </a:r>
            <a:r>
              <a:rPr lang="en-US" dirty="0" smtClean="0"/>
              <a:t> </a:t>
            </a:r>
            <a:r>
              <a:rPr lang="en-US" dirty="0" err="1" smtClean="0"/>
              <a:t>využívání</a:t>
            </a:r>
            <a:r>
              <a:rPr lang="en-US" dirty="0" smtClean="0"/>
              <a:t> </a:t>
            </a:r>
            <a:r>
              <a:rPr lang="en-US" dirty="0" err="1" smtClean="0"/>
              <a:t>zdrojů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trhů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počtu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r>
              <a:rPr lang="en-US" dirty="0" smtClean="0"/>
              <a:t> -  </a:t>
            </a:r>
            <a:r>
              <a:rPr lang="en-US" dirty="0" err="1" smtClean="0"/>
              <a:t>dílčí</a:t>
            </a:r>
            <a:r>
              <a:rPr lang="en-US" dirty="0" smtClean="0"/>
              <a:t>, </a:t>
            </a:r>
            <a:r>
              <a:rPr lang="en-US" dirty="0" err="1" smtClean="0"/>
              <a:t>agregátní</a:t>
            </a:r>
            <a:endParaRPr lang="en-US" dirty="0" smtClean="0"/>
          </a:p>
          <a:p>
            <a:pPr lvl="1"/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předmětu</a:t>
            </a:r>
            <a:r>
              <a:rPr lang="en-US" dirty="0" smtClean="0"/>
              <a:t> </a:t>
            </a:r>
            <a:r>
              <a:rPr lang="en-US" dirty="0" err="1" smtClean="0"/>
              <a:t>směny</a:t>
            </a:r>
            <a:r>
              <a:rPr lang="en-US" dirty="0" smtClean="0"/>
              <a:t> – </a:t>
            </a:r>
            <a:r>
              <a:rPr lang="en-US" dirty="0" err="1" smtClean="0"/>
              <a:t>potravinový</a:t>
            </a:r>
            <a:r>
              <a:rPr lang="en-US" dirty="0" smtClean="0"/>
              <a:t>, </a:t>
            </a:r>
            <a:r>
              <a:rPr lang="en-US" dirty="0" err="1" smtClean="0"/>
              <a:t>finanční</a:t>
            </a:r>
            <a:endParaRPr lang="en-US" dirty="0" smtClean="0"/>
          </a:p>
          <a:p>
            <a:pPr lvl="1"/>
            <a:r>
              <a:rPr lang="en-US" dirty="0" err="1" smtClean="0"/>
              <a:t>Podle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r>
              <a:rPr lang="en-US" dirty="0" smtClean="0"/>
              <a:t> – </a:t>
            </a:r>
            <a:r>
              <a:rPr lang="en-US" dirty="0" err="1" smtClean="0"/>
              <a:t>regionální</a:t>
            </a:r>
            <a:r>
              <a:rPr lang="en-US" dirty="0" smtClean="0"/>
              <a:t>, </a:t>
            </a:r>
            <a:r>
              <a:rPr lang="en-US" dirty="0" err="1" smtClean="0"/>
              <a:t>evropský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1" y="838716"/>
            <a:ext cx="8319928" cy="464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Trh</a:t>
            </a:r>
            <a:r>
              <a:rPr lang="en-US" dirty="0" smtClean="0"/>
              <a:t> </a:t>
            </a:r>
            <a:r>
              <a:rPr lang="en-US" dirty="0" err="1" smtClean="0"/>
              <a:t>předpoklady</a:t>
            </a:r>
            <a:r>
              <a:rPr lang="en-US" dirty="0" smtClean="0"/>
              <a:t>, CENA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 smtClean="0"/>
              <a:t>) </a:t>
            </a:r>
            <a:r>
              <a:rPr lang="en-US" dirty="0" err="1" smtClean="0"/>
              <a:t>Soukromé</a:t>
            </a:r>
            <a:r>
              <a:rPr lang="en-US" dirty="0" smtClean="0"/>
              <a:t> </a:t>
            </a:r>
            <a:r>
              <a:rPr lang="en-US" dirty="0" err="1" smtClean="0"/>
              <a:t>vlastnictví</a:t>
            </a:r>
            <a:r>
              <a:rPr lang="en-US" dirty="0" smtClean="0"/>
              <a:t> </a:t>
            </a:r>
            <a:r>
              <a:rPr lang="en-US" dirty="0" err="1" smtClean="0"/>
              <a:t>výrobních</a:t>
            </a:r>
            <a:r>
              <a:rPr lang="en-US" dirty="0" smtClean="0"/>
              <a:t> </a:t>
            </a:r>
            <a:r>
              <a:rPr lang="en-US" dirty="0" err="1" smtClean="0"/>
              <a:t>prostředků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Stabilní</a:t>
            </a:r>
            <a:r>
              <a:rPr lang="en-US" dirty="0" smtClean="0"/>
              <a:t> </a:t>
            </a:r>
            <a:r>
              <a:rPr lang="en-US" dirty="0" err="1" smtClean="0"/>
              <a:t>cenový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endParaRPr lang="en-US" dirty="0" smtClean="0"/>
          </a:p>
          <a:p>
            <a:r>
              <a:rPr lang="en-US" dirty="0" smtClean="0"/>
              <a:t>3) </a:t>
            </a:r>
            <a:r>
              <a:rPr lang="en-US" dirty="0" err="1" smtClean="0"/>
              <a:t>konkurence</a:t>
            </a:r>
            <a:endParaRPr lang="en-US" dirty="0" smtClean="0"/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CENA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částka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kterou</a:t>
            </a:r>
            <a:r>
              <a:rPr lang="en-US" dirty="0" smtClean="0"/>
              <a:t> je </a:t>
            </a:r>
            <a:r>
              <a:rPr lang="en-US" dirty="0" err="1" smtClean="0"/>
              <a:t>prodávající</a:t>
            </a:r>
            <a:r>
              <a:rPr lang="en-US" dirty="0" smtClean="0"/>
              <a:t> </a:t>
            </a:r>
            <a:r>
              <a:rPr lang="en-US" dirty="0" err="1" smtClean="0"/>
              <a:t>ochoten</a:t>
            </a:r>
            <a:r>
              <a:rPr lang="en-US" dirty="0" smtClean="0"/>
              <a:t> </a:t>
            </a:r>
            <a:r>
              <a:rPr lang="en-US" dirty="0" err="1" smtClean="0"/>
              <a:t>prodat</a:t>
            </a:r>
            <a:r>
              <a:rPr lang="en-US" dirty="0" smtClean="0"/>
              <a:t> a </a:t>
            </a:r>
            <a:r>
              <a:rPr lang="en-US" dirty="0" err="1" smtClean="0"/>
              <a:t>kterou</a:t>
            </a:r>
            <a:r>
              <a:rPr lang="en-US" dirty="0" smtClean="0"/>
              <a:t> je </a:t>
            </a:r>
            <a:r>
              <a:rPr lang="en-US" dirty="0" err="1" smtClean="0"/>
              <a:t>kupující</a:t>
            </a:r>
            <a:r>
              <a:rPr lang="en-US" dirty="0" smtClean="0"/>
              <a:t> </a:t>
            </a:r>
            <a:r>
              <a:rPr lang="en-US" dirty="0" err="1" smtClean="0"/>
              <a:t>ochoten</a:t>
            </a:r>
            <a:r>
              <a:rPr lang="en-US" dirty="0" smtClean="0"/>
              <a:t> </a:t>
            </a:r>
            <a:r>
              <a:rPr lang="en-US" dirty="0" err="1" smtClean="0"/>
              <a:t>zaplatit</a:t>
            </a:r>
            <a:endParaRPr lang="en-US" dirty="0" smtClean="0"/>
          </a:p>
          <a:p>
            <a:r>
              <a:rPr lang="en-US" dirty="0" smtClean="0"/>
              <a:t>CENA </a:t>
            </a:r>
            <a:r>
              <a:rPr lang="en-US" dirty="0" err="1" smtClean="0"/>
              <a:t>plní</a:t>
            </a:r>
            <a:r>
              <a:rPr lang="en-US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funkce</a:t>
            </a:r>
            <a:r>
              <a:rPr lang="en-US" dirty="0" smtClean="0"/>
              <a:t> – </a:t>
            </a:r>
            <a:r>
              <a:rPr lang="en-US" dirty="0" err="1" smtClean="0"/>
              <a:t>informační</a:t>
            </a:r>
            <a:r>
              <a:rPr lang="en-US" dirty="0" smtClean="0"/>
              <a:t>, </a:t>
            </a:r>
            <a:r>
              <a:rPr lang="en-US" dirty="0" err="1" smtClean="0"/>
              <a:t>motiváční</a:t>
            </a:r>
            <a:r>
              <a:rPr lang="en-US" dirty="0" smtClean="0"/>
              <a:t>, </a:t>
            </a:r>
            <a:r>
              <a:rPr lang="en-US" dirty="0" err="1" smtClean="0"/>
              <a:t>alokační</a:t>
            </a:r>
            <a:r>
              <a:rPr lang="en-US" dirty="0" smtClean="0"/>
              <a:t> (</a:t>
            </a:r>
            <a:r>
              <a:rPr lang="en-US" dirty="0" err="1" smtClean="0"/>
              <a:t>umís</a:t>
            </a:r>
            <a:r>
              <a:rPr lang="en-US" dirty="0" err="1" smtClean="0"/>
              <a:t>ťuje</a:t>
            </a:r>
            <a:r>
              <a:rPr lang="en-US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454" y="4661477"/>
            <a:ext cx="1585545" cy="1578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15" y="2283027"/>
            <a:ext cx="2807639" cy="1868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Poptávka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990151" cy="420893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Souhrn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r>
              <a:rPr lang="en-US" dirty="0" smtClean="0"/>
              <a:t>, </a:t>
            </a:r>
            <a:r>
              <a:rPr lang="en-US" dirty="0" err="1" smtClean="0"/>
              <a:t>jež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poptávající</a:t>
            </a:r>
            <a:r>
              <a:rPr lang="en-US" dirty="0" smtClean="0"/>
              <a:t> (</a:t>
            </a:r>
            <a:r>
              <a:rPr lang="en-US" dirty="0" err="1" smtClean="0"/>
              <a:t>kupující</a:t>
            </a:r>
            <a:r>
              <a:rPr lang="en-US" dirty="0" smtClean="0"/>
              <a:t>, </a:t>
            </a:r>
            <a:r>
              <a:rPr lang="en-US" dirty="0" err="1" smtClean="0"/>
              <a:t>spotřebitelé</a:t>
            </a:r>
            <a:r>
              <a:rPr lang="en-US" dirty="0" smtClean="0"/>
              <a:t>)</a:t>
            </a:r>
            <a:r>
              <a:rPr lang="en-US" dirty="0" smtClean="0"/>
              <a:t> </a:t>
            </a:r>
            <a:r>
              <a:rPr lang="en-US" dirty="0" err="1" smtClean="0"/>
              <a:t>schopni</a:t>
            </a:r>
            <a:r>
              <a:rPr lang="en-US" dirty="0" smtClean="0"/>
              <a:t> a </a:t>
            </a:r>
            <a:r>
              <a:rPr lang="en-US" dirty="0" err="1" smtClean="0"/>
              <a:t>ochotni</a:t>
            </a:r>
            <a:r>
              <a:rPr lang="en-US" dirty="0" smtClean="0"/>
              <a:t> </a:t>
            </a:r>
            <a:r>
              <a:rPr lang="en-US" dirty="0" err="1" smtClean="0"/>
              <a:t>koupit</a:t>
            </a:r>
            <a:r>
              <a:rPr lang="en-US" dirty="0" smtClean="0"/>
              <a:t> </a:t>
            </a:r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určitých</a:t>
            </a:r>
            <a:r>
              <a:rPr lang="en-US" dirty="0" smtClean="0"/>
              <a:t> </a:t>
            </a:r>
            <a:r>
              <a:rPr lang="en-US" dirty="0" err="1" smtClean="0"/>
              <a:t>cenách</a:t>
            </a:r>
            <a:endParaRPr lang="en-US" dirty="0" smtClean="0"/>
          </a:p>
          <a:p>
            <a:r>
              <a:rPr lang="en-US" dirty="0" err="1" smtClean="0"/>
              <a:t>Vztah</a:t>
            </a:r>
            <a:r>
              <a:rPr lang="en-US" dirty="0" smtClean="0"/>
              <a:t> </a:t>
            </a:r>
            <a:r>
              <a:rPr lang="en-US" dirty="0" err="1" smtClean="0"/>
              <a:t>ceny</a:t>
            </a:r>
            <a:r>
              <a:rPr lang="en-US" dirty="0" smtClean="0"/>
              <a:t> a </a:t>
            </a:r>
            <a:r>
              <a:rPr lang="en-US" dirty="0" err="1" smtClean="0"/>
              <a:t>poptávaného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endParaRPr lang="en-US" dirty="0" smtClean="0"/>
          </a:p>
          <a:p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poptávky</a:t>
            </a:r>
            <a:endParaRPr lang="en-US" dirty="0" smtClean="0"/>
          </a:p>
          <a:p>
            <a:pPr lvl="1"/>
            <a:r>
              <a:rPr lang="en-US" dirty="0" err="1" smtClean="0"/>
              <a:t>celková</a:t>
            </a:r>
            <a:r>
              <a:rPr lang="en-US" dirty="0" smtClean="0"/>
              <a:t> (</a:t>
            </a:r>
            <a:r>
              <a:rPr lang="en-US" dirty="0" err="1" smtClean="0"/>
              <a:t>agregátní</a:t>
            </a:r>
            <a:r>
              <a:rPr lang="en-US" dirty="0" smtClean="0"/>
              <a:t>) – </a:t>
            </a:r>
            <a:r>
              <a:rPr lang="en-US" dirty="0" err="1" smtClean="0"/>
              <a:t>souhrn</a:t>
            </a:r>
            <a:r>
              <a:rPr lang="en-US" dirty="0" smtClean="0"/>
              <a:t> </a:t>
            </a:r>
            <a:r>
              <a:rPr lang="en-US" dirty="0" err="1" smtClean="0"/>
              <a:t>veškeré</a:t>
            </a:r>
            <a:r>
              <a:rPr lang="en-US" dirty="0" smtClean="0"/>
              <a:t> </a:t>
            </a:r>
            <a:r>
              <a:rPr lang="en-US" dirty="0" err="1" smtClean="0"/>
              <a:t>poptávky</a:t>
            </a:r>
            <a:endParaRPr lang="en-US" dirty="0" smtClean="0"/>
          </a:p>
          <a:p>
            <a:pPr lvl="1"/>
            <a:r>
              <a:rPr lang="en-US" dirty="0" err="1" smtClean="0"/>
              <a:t>individuální</a:t>
            </a:r>
            <a:r>
              <a:rPr lang="en-US" dirty="0" smtClean="0"/>
              <a:t> – </a:t>
            </a:r>
            <a:r>
              <a:rPr lang="en-US" dirty="0" err="1" smtClean="0"/>
              <a:t>jednoho</a:t>
            </a:r>
            <a:r>
              <a:rPr lang="en-US" dirty="0" smtClean="0"/>
              <a:t> </a:t>
            </a:r>
            <a:r>
              <a:rPr lang="en-US" dirty="0" err="1" smtClean="0"/>
              <a:t>kupujícícho</a:t>
            </a:r>
            <a:endParaRPr lang="en-US" dirty="0" smtClean="0"/>
          </a:p>
          <a:p>
            <a:pPr lvl="1"/>
            <a:r>
              <a:rPr lang="en-US" dirty="0" err="1" smtClean="0"/>
              <a:t>Dílčí</a:t>
            </a:r>
            <a:r>
              <a:rPr lang="en-US" dirty="0" smtClean="0"/>
              <a:t> –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Zákon</a:t>
            </a:r>
            <a:r>
              <a:rPr lang="en-US" dirty="0" smtClean="0"/>
              <a:t> </a:t>
            </a:r>
            <a:r>
              <a:rPr lang="en-US" dirty="0" err="1" smtClean="0"/>
              <a:t>klesající</a:t>
            </a:r>
            <a:r>
              <a:rPr lang="en-US" dirty="0" smtClean="0"/>
              <a:t> </a:t>
            </a:r>
            <a:r>
              <a:rPr lang="en-US" dirty="0" err="1" smtClean="0"/>
              <a:t>poptávky</a:t>
            </a:r>
            <a:r>
              <a:rPr lang="en-US" dirty="0" smtClean="0"/>
              <a:t> –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dirty="0" err="1" smtClean="0"/>
              <a:t>roste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,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</a:t>
            </a:r>
            <a:r>
              <a:rPr lang="en-US" dirty="0" err="1" smtClean="0"/>
              <a:t>klesá</a:t>
            </a:r>
            <a:r>
              <a:rPr lang="en-US" dirty="0" smtClean="0"/>
              <a:t> </a:t>
            </a:r>
            <a:r>
              <a:rPr lang="en-US" dirty="0" err="1" smtClean="0"/>
              <a:t>poptávka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poptávky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Posun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křivce</a:t>
            </a:r>
            <a:r>
              <a:rPr lang="en-US" dirty="0" smtClean="0"/>
              <a:t> – </a:t>
            </a:r>
            <a:r>
              <a:rPr lang="en-US" dirty="0" err="1" smtClean="0"/>
              <a:t>vlivem</a:t>
            </a:r>
            <a:r>
              <a:rPr lang="en-US" dirty="0" smtClean="0"/>
              <a:t> </a:t>
            </a:r>
            <a:r>
              <a:rPr lang="en-US" dirty="0" err="1" smtClean="0"/>
              <a:t>ceny</a:t>
            </a:r>
            <a:endParaRPr lang="en-US" dirty="0" smtClean="0"/>
          </a:p>
          <a:p>
            <a:r>
              <a:rPr lang="en-US" dirty="0" err="1" smtClean="0"/>
              <a:t>Posun</a:t>
            </a:r>
            <a:r>
              <a:rPr lang="en-US" dirty="0" smtClean="0"/>
              <a:t> </a:t>
            </a:r>
            <a:r>
              <a:rPr lang="en-US" dirty="0" err="1" smtClean="0"/>
              <a:t>křivky</a:t>
            </a:r>
            <a:r>
              <a:rPr lang="en-US" dirty="0" smtClean="0"/>
              <a:t> – </a:t>
            </a:r>
            <a:r>
              <a:rPr lang="en-US" dirty="0" err="1" smtClean="0"/>
              <a:t>jiné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r>
              <a:rPr lang="en-US" dirty="0" smtClean="0"/>
              <a:t> (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m</a:t>
            </a:r>
            <a:r>
              <a:rPr lang="en-US" dirty="0" err="1" smtClean="0"/>
              <a:t>óda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98" y="3011217"/>
            <a:ext cx="6167543" cy="331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Nabídka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Množství</a:t>
            </a:r>
            <a:r>
              <a:rPr lang="en-US" dirty="0" smtClean="0"/>
              <a:t> </a:t>
            </a:r>
            <a:r>
              <a:rPr lang="en-US" dirty="0" err="1" smtClean="0"/>
              <a:t>zboží</a:t>
            </a:r>
            <a:r>
              <a:rPr lang="en-US" dirty="0" smtClean="0"/>
              <a:t>, </a:t>
            </a:r>
            <a:r>
              <a:rPr lang="en-US" dirty="0" err="1" smtClean="0"/>
              <a:t>které</a:t>
            </a:r>
            <a:r>
              <a:rPr lang="en-US" dirty="0" smtClean="0"/>
              <a:t>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výrobci</a:t>
            </a:r>
            <a:r>
              <a:rPr lang="en-US" dirty="0" smtClean="0"/>
              <a:t> </a:t>
            </a:r>
            <a:r>
              <a:rPr lang="en-US" dirty="0" err="1" smtClean="0"/>
              <a:t>schopni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daných</a:t>
            </a:r>
            <a:r>
              <a:rPr lang="en-US" dirty="0" smtClean="0"/>
              <a:t> </a:t>
            </a:r>
            <a:r>
              <a:rPr lang="en-US" dirty="0" err="1" smtClean="0"/>
              <a:t>cen</a:t>
            </a:r>
            <a:r>
              <a:rPr lang="en-US" dirty="0" smtClean="0"/>
              <a:t> </a:t>
            </a:r>
            <a:r>
              <a:rPr lang="en-US" dirty="0" err="1" smtClean="0"/>
              <a:t>dodávat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endParaRPr lang="en-US" dirty="0" smtClean="0"/>
          </a:p>
          <a:p>
            <a:r>
              <a:rPr lang="en-US" dirty="0" err="1" smtClean="0"/>
              <a:t>Vztah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cenou</a:t>
            </a:r>
            <a:r>
              <a:rPr lang="en-US" dirty="0" smtClean="0"/>
              <a:t> a </a:t>
            </a:r>
            <a:r>
              <a:rPr lang="en-US" dirty="0" err="1" smtClean="0"/>
              <a:t>nabízeným</a:t>
            </a:r>
            <a:r>
              <a:rPr lang="en-US" dirty="0" smtClean="0"/>
              <a:t> </a:t>
            </a:r>
            <a:r>
              <a:rPr lang="en-US" dirty="0" err="1" smtClean="0"/>
              <a:t>množstvím</a:t>
            </a:r>
            <a:endParaRPr lang="en-US" dirty="0" smtClean="0"/>
          </a:p>
          <a:p>
            <a:r>
              <a:rPr lang="en-US" dirty="0" smtClean="0"/>
              <a:t>S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dirty="0" smtClean="0"/>
              <a:t> </a:t>
            </a:r>
            <a:r>
              <a:rPr lang="en-US" dirty="0" err="1" smtClean="0"/>
              <a:t>růstem</a:t>
            </a:r>
            <a:r>
              <a:rPr lang="en-US" dirty="0" smtClean="0"/>
              <a:t> </a:t>
            </a:r>
            <a:r>
              <a:rPr lang="en-US" dirty="0" err="1" smtClean="0"/>
              <a:t>ceny</a:t>
            </a:r>
            <a:r>
              <a:rPr lang="en-US" dirty="0" smtClean="0"/>
              <a:t>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r>
              <a:rPr lang="en-US" dirty="0" smtClean="0"/>
              <a:t> </a:t>
            </a:r>
            <a:r>
              <a:rPr lang="en-US" dirty="0" err="1" smtClean="0"/>
              <a:t>rosete</a:t>
            </a:r>
            <a:r>
              <a:rPr lang="en-US" dirty="0" smtClean="0"/>
              <a:t> </a:t>
            </a:r>
            <a:r>
              <a:rPr lang="en-US" dirty="0" err="1" smtClean="0"/>
              <a:t>nabízené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endParaRPr lang="en-US" dirty="0" smtClean="0"/>
          </a:p>
          <a:p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nabídky</a:t>
            </a:r>
            <a:endParaRPr lang="en-US" dirty="0" smtClean="0"/>
          </a:p>
          <a:p>
            <a:pPr lvl="1"/>
            <a:r>
              <a:rPr lang="en-US" dirty="0" err="1" smtClean="0"/>
              <a:t>Celková</a:t>
            </a:r>
            <a:r>
              <a:rPr lang="en-US" dirty="0" smtClean="0"/>
              <a:t> (</a:t>
            </a:r>
            <a:r>
              <a:rPr lang="en-US" dirty="0" err="1" smtClean="0"/>
              <a:t>agregátní</a:t>
            </a:r>
            <a:r>
              <a:rPr lang="en-US" dirty="0" smtClean="0"/>
              <a:t>) – </a:t>
            </a:r>
            <a:r>
              <a:rPr lang="en-US" dirty="0" err="1" smtClean="0"/>
              <a:t>souhrn</a:t>
            </a:r>
            <a:r>
              <a:rPr lang="en-US" dirty="0" smtClean="0"/>
              <a:t> </a:t>
            </a:r>
            <a:r>
              <a:rPr lang="en-US" dirty="0" err="1" smtClean="0"/>
              <a:t>všech</a:t>
            </a:r>
            <a:r>
              <a:rPr lang="en-US" dirty="0" smtClean="0"/>
              <a:t> </a:t>
            </a:r>
            <a:r>
              <a:rPr lang="en-US" dirty="0" err="1" smtClean="0"/>
              <a:t>zamýšlených</a:t>
            </a:r>
            <a:r>
              <a:rPr lang="en-US" dirty="0" smtClean="0"/>
              <a:t> </a:t>
            </a:r>
            <a:r>
              <a:rPr lang="en-US" dirty="0" err="1" smtClean="0"/>
              <a:t>prodejů</a:t>
            </a:r>
            <a:endParaRPr lang="en-US" dirty="0" smtClean="0"/>
          </a:p>
          <a:p>
            <a:pPr lvl="1"/>
            <a:r>
              <a:rPr lang="en-US" dirty="0" err="1" smtClean="0"/>
              <a:t>Individuální</a:t>
            </a:r>
            <a:endParaRPr lang="en-US" dirty="0" smtClean="0"/>
          </a:p>
          <a:p>
            <a:pPr lvl="1"/>
            <a:r>
              <a:rPr lang="en-US" dirty="0" err="1" smtClean="0"/>
              <a:t>dílčí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nabídky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558" y="1828800"/>
            <a:ext cx="6672313" cy="386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Tržní</a:t>
            </a:r>
            <a:r>
              <a:rPr lang="en-US" dirty="0" smtClean="0"/>
              <a:t> </a:t>
            </a:r>
            <a:r>
              <a:rPr lang="en-US" dirty="0" err="1" smtClean="0"/>
              <a:t>rovnováha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Vyrovnání</a:t>
            </a:r>
            <a:r>
              <a:rPr lang="en-US" dirty="0" smtClean="0"/>
              <a:t> </a:t>
            </a:r>
            <a:r>
              <a:rPr lang="en-US" dirty="0" err="1" smtClean="0"/>
              <a:t>nabízeného</a:t>
            </a:r>
            <a:r>
              <a:rPr lang="en-US" dirty="0" smtClean="0"/>
              <a:t> a </a:t>
            </a:r>
            <a:r>
              <a:rPr lang="en-US" dirty="0" err="1" smtClean="0"/>
              <a:t>požadovaného</a:t>
            </a:r>
            <a:r>
              <a:rPr lang="en-US" dirty="0" smtClean="0"/>
              <a:t> </a:t>
            </a:r>
            <a:r>
              <a:rPr lang="en-US" dirty="0" err="1" smtClean="0"/>
              <a:t>množství</a:t>
            </a:r>
            <a:endParaRPr lang="en-US" dirty="0" smtClean="0"/>
          </a:p>
          <a:p>
            <a:r>
              <a:rPr lang="en-US" dirty="0" err="1" smtClean="0"/>
              <a:t>Vzácný</a:t>
            </a:r>
            <a:r>
              <a:rPr lang="en-US" dirty="0" smtClean="0"/>
              <a:t> </a:t>
            </a:r>
            <a:r>
              <a:rPr lang="en-US" dirty="0" err="1" smtClean="0"/>
              <a:t>jev</a:t>
            </a:r>
            <a:endParaRPr lang="en-US" dirty="0" smtClean="0"/>
          </a:p>
          <a:p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silou</a:t>
            </a:r>
            <a:r>
              <a:rPr lang="en-US" dirty="0" smtClean="0"/>
              <a:t> </a:t>
            </a:r>
            <a:r>
              <a:rPr lang="en-US" dirty="0" err="1" smtClean="0"/>
              <a:t>konkurance</a:t>
            </a:r>
            <a:endParaRPr lang="en-US" dirty="0" smtClean="0"/>
          </a:p>
          <a:p>
            <a:r>
              <a:rPr lang="en-US" dirty="0" err="1" smtClean="0"/>
              <a:t>Stát</a:t>
            </a:r>
            <a:r>
              <a:rPr lang="en-US" dirty="0" smtClean="0"/>
              <a:t> – </a:t>
            </a:r>
            <a:r>
              <a:rPr lang="en-US" dirty="0" err="1" smtClean="0"/>
              <a:t>regulace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59" y="2647945"/>
            <a:ext cx="4267868" cy="2893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Konkurence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9"/>
            <a:ext cx="7583487" cy="514055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 err="1" smtClean="0"/>
              <a:t>rys</a:t>
            </a:r>
            <a:r>
              <a:rPr lang="en-US" dirty="0" smtClean="0"/>
              <a:t> </a:t>
            </a:r>
            <a:r>
              <a:rPr lang="en-US" dirty="0" err="1" smtClean="0"/>
              <a:t>tržního</a:t>
            </a:r>
            <a:r>
              <a:rPr lang="en-US" dirty="0" smtClean="0"/>
              <a:t> </a:t>
            </a:r>
            <a:r>
              <a:rPr lang="en-US" dirty="0" err="1" smtClean="0"/>
              <a:t>hospodářství</a:t>
            </a:r>
            <a:endParaRPr lang="en-US" dirty="0" smtClean="0"/>
          </a:p>
          <a:p>
            <a:r>
              <a:rPr lang="en-US" dirty="0" smtClean="0"/>
              <a:t>Pro </a:t>
            </a:r>
            <a:r>
              <a:rPr lang="en-US" dirty="0" err="1" smtClean="0"/>
              <a:t>všechny</a:t>
            </a:r>
            <a:r>
              <a:rPr lang="en-US" dirty="0" smtClean="0"/>
              <a:t> </a:t>
            </a:r>
            <a:r>
              <a:rPr lang="en-US" dirty="0" err="1" smtClean="0"/>
              <a:t>stejné</a:t>
            </a:r>
            <a:r>
              <a:rPr lang="en-US" dirty="0" smtClean="0"/>
              <a:t> </a:t>
            </a:r>
            <a:r>
              <a:rPr lang="en-US" dirty="0" err="1" smtClean="0"/>
              <a:t>podmínlky</a:t>
            </a:r>
            <a:r>
              <a:rPr lang="en-US" dirty="0" smtClean="0"/>
              <a:t> a </a:t>
            </a:r>
            <a:r>
              <a:rPr lang="en-US" dirty="0" err="1" smtClean="0"/>
              <a:t>stejné</a:t>
            </a:r>
            <a:r>
              <a:rPr lang="en-US" dirty="0" smtClean="0"/>
              <a:t> </a:t>
            </a:r>
            <a:r>
              <a:rPr lang="en-US" dirty="0" err="1" smtClean="0"/>
              <a:t>šance</a:t>
            </a:r>
            <a:endParaRPr lang="en-US" dirty="0" smtClean="0"/>
          </a:p>
          <a:p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výrobci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spotřebiteli</a:t>
            </a:r>
            <a:r>
              <a:rPr lang="en-US" dirty="0" smtClean="0"/>
              <a:t> a </a:t>
            </a:r>
            <a:r>
              <a:rPr lang="en-US" dirty="0" err="1" smtClean="0"/>
              <a:t>mezi</a:t>
            </a:r>
            <a:r>
              <a:rPr lang="en-US" dirty="0" smtClean="0"/>
              <a:t> </a:t>
            </a:r>
            <a:r>
              <a:rPr lang="en-US" dirty="0" err="1" smtClean="0"/>
              <a:t>sebou</a:t>
            </a:r>
            <a:r>
              <a:rPr lang="en-US" dirty="0" smtClean="0"/>
              <a:t> </a:t>
            </a:r>
            <a:r>
              <a:rPr lang="en-US" dirty="0" err="1" smtClean="0"/>
              <a:t>navzájem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CENOVÁ </a:t>
            </a:r>
          </a:p>
          <a:p>
            <a:r>
              <a:rPr lang="en-US" dirty="0" smtClean="0"/>
              <a:t>NECENOVÁ – </a:t>
            </a:r>
            <a:r>
              <a:rPr lang="en-US" dirty="0" err="1" smtClean="0"/>
              <a:t>kvalita</a:t>
            </a:r>
            <a:r>
              <a:rPr lang="en-US" dirty="0" smtClean="0"/>
              <a:t>, </a:t>
            </a:r>
            <a:r>
              <a:rPr lang="en-US" dirty="0" err="1" smtClean="0"/>
              <a:t>technická</a:t>
            </a:r>
            <a:r>
              <a:rPr lang="en-US" dirty="0" smtClean="0"/>
              <a:t> </a:t>
            </a:r>
            <a:r>
              <a:rPr lang="en-US" dirty="0" err="1" smtClean="0"/>
              <a:t>úrove</a:t>
            </a:r>
            <a:r>
              <a:rPr lang="en-US" dirty="0" err="1" smtClean="0"/>
              <a:t>ň</a:t>
            </a:r>
            <a:r>
              <a:rPr lang="en-US" dirty="0" smtClean="0"/>
              <a:t>, </a:t>
            </a:r>
            <a:r>
              <a:rPr lang="en-US" dirty="0" err="1" smtClean="0"/>
              <a:t>servis</a:t>
            </a:r>
            <a:r>
              <a:rPr lang="en-US" dirty="0" smtClean="0"/>
              <a:t>, </a:t>
            </a:r>
            <a:r>
              <a:rPr lang="en-US" dirty="0" err="1" smtClean="0"/>
              <a:t>reklama</a:t>
            </a:r>
            <a:endParaRPr lang="en-US" dirty="0" smtClean="0"/>
          </a:p>
          <a:p>
            <a:r>
              <a:rPr lang="en-US" dirty="0" err="1" smtClean="0"/>
              <a:t>Dokonalá</a:t>
            </a:r>
            <a:r>
              <a:rPr lang="en-US" dirty="0" smtClean="0"/>
              <a:t> – </a:t>
            </a:r>
            <a:r>
              <a:rPr lang="en-US" dirty="0" err="1" smtClean="0"/>
              <a:t>homogení</a:t>
            </a:r>
            <a:r>
              <a:rPr lang="en-US" dirty="0" smtClean="0"/>
              <a:t> </a:t>
            </a:r>
            <a:r>
              <a:rPr lang="en-US" dirty="0" err="1" smtClean="0"/>
              <a:t>produkty</a:t>
            </a:r>
            <a:r>
              <a:rPr lang="en-US" dirty="0" smtClean="0"/>
              <a:t> 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cena</a:t>
            </a:r>
            <a:endParaRPr lang="en-US" dirty="0" smtClean="0"/>
          </a:p>
          <a:p>
            <a:r>
              <a:rPr lang="en-US" dirty="0" err="1" smtClean="0"/>
              <a:t>Nedokonalá</a:t>
            </a:r>
            <a:r>
              <a:rPr lang="en-US" dirty="0" smtClean="0"/>
              <a:t> – </a:t>
            </a:r>
            <a:r>
              <a:rPr lang="en-US" dirty="0" err="1" smtClean="0"/>
              <a:t>různé</a:t>
            </a:r>
            <a:r>
              <a:rPr lang="en-US" dirty="0" smtClean="0"/>
              <a:t> </a:t>
            </a:r>
            <a:r>
              <a:rPr lang="en-US" dirty="0" err="1" smtClean="0"/>
              <a:t>produkty</a:t>
            </a:r>
            <a:r>
              <a:rPr lang="en-US" dirty="0" smtClean="0"/>
              <a:t> 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kvalita</a:t>
            </a:r>
            <a:endParaRPr lang="en-US" dirty="0" smtClean="0"/>
          </a:p>
          <a:p>
            <a:r>
              <a:rPr lang="en-US" dirty="0" smtClean="0"/>
              <a:t>-&gt; </a:t>
            </a:r>
            <a:r>
              <a:rPr lang="en-US" dirty="0" err="1" smtClean="0"/>
              <a:t>monopol</a:t>
            </a:r>
            <a:r>
              <a:rPr lang="en-US" dirty="0" smtClean="0"/>
              <a:t> –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výrobce</a:t>
            </a:r>
            <a:r>
              <a:rPr lang="en-US" dirty="0" smtClean="0"/>
              <a:t> (</a:t>
            </a:r>
            <a:r>
              <a:rPr lang="en-US" dirty="0" err="1" smtClean="0"/>
              <a:t>např</a:t>
            </a:r>
            <a:r>
              <a:rPr lang="en-US" dirty="0" smtClean="0"/>
              <a:t>. </a:t>
            </a:r>
            <a:r>
              <a:rPr lang="en-US" dirty="0" err="1" smtClean="0"/>
              <a:t>Česká</a:t>
            </a:r>
            <a:r>
              <a:rPr lang="en-US" dirty="0" smtClean="0"/>
              <a:t> </a:t>
            </a:r>
            <a:r>
              <a:rPr lang="en-US" dirty="0" err="1" smtClean="0"/>
              <a:t>pošta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-&gt; </a:t>
            </a:r>
            <a:r>
              <a:rPr lang="en-US" dirty="0" err="1" smtClean="0"/>
              <a:t>oligopol</a:t>
            </a:r>
            <a:r>
              <a:rPr lang="en-US" dirty="0" smtClean="0"/>
              <a:t> – </a:t>
            </a:r>
            <a:r>
              <a:rPr lang="en-US" dirty="0" err="1" smtClean="0"/>
              <a:t>více</a:t>
            </a:r>
            <a:r>
              <a:rPr lang="en-US" dirty="0" smtClean="0"/>
              <a:t> </a:t>
            </a:r>
            <a:r>
              <a:rPr lang="en-US" dirty="0" err="1" smtClean="0"/>
              <a:t>výrobců</a:t>
            </a:r>
            <a:r>
              <a:rPr lang="en-US" dirty="0" smtClean="0"/>
              <a:t> (</a:t>
            </a:r>
            <a:r>
              <a:rPr lang="en-US" dirty="0" err="1" smtClean="0"/>
              <a:t>mobilní</a:t>
            </a:r>
            <a:r>
              <a:rPr lang="en-US" dirty="0" smtClean="0"/>
              <a:t> </a:t>
            </a:r>
            <a:r>
              <a:rPr lang="en-US" dirty="0" err="1" smtClean="0"/>
              <a:t>operátoři</a:t>
            </a:r>
            <a:r>
              <a:rPr lang="en-US" dirty="0" smtClean="0"/>
              <a:t>, Coca-Cola, Pepsi)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413" y="4133672"/>
            <a:ext cx="1438037" cy="107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450" y="5367961"/>
            <a:ext cx="13970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450" y="381000"/>
            <a:ext cx="25400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Hospodářský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Čtyři</a:t>
            </a:r>
            <a:r>
              <a:rPr lang="en-US" dirty="0" smtClean="0"/>
              <a:t> </a:t>
            </a:r>
            <a:r>
              <a:rPr lang="en-US" dirty="0" err="1" smtClean="0"/>
              <a:t>fáze</a:t>
            </a:r>
            <a:r>
              <a:rPr lang="en-US" dirty="0" smtClean="0"/>
              <a:t>:</a:t>
            </a:r>
          </a:p>
          <a:p>
            <a:pPr marL="457200" indent="-457200">
              <a:buAutoNum type="arabicParenR"/>
            </a:pPr>
            <a:r>
              <a:rPr lang="en-US" dirty="0" err="1" smtClean="0"/>
              <a:t>Výroba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Rozdělení/přerozdělení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Směna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Spotřeba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22401"/>
            <a:ext cx="4494965" cy="2525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964" y="522402"/>
            <a:ext cx="4494963" cy="252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048000"/>
            <a:ext cx="5080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99" y="3048000"/>
            <a:ext cx="3909926" cy="256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Tržní</a:t>
            </a:r>
            <a:r>
              <a:rPr lang="en-US" dirty="0" smtClean="0"/>
              <a:t> </a:t>
            </a:r>
            <a:r>
              <a:rPr lang="en-US" dirty="0" err="1" smtClean="0"/>
              <a:t>selhání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Trh</a:t>
            </a:r>
            <a:r>
              <a:rPr lang="en-US" dirty="0" smtClean="0"/>
              <a:t> </a:t>
            </a:r>
            <a:r>
              <a:rPr lang="en-US" dirty="0" err="1" smtClean="0"/>
              <a:t>nedokáže</a:t>
            </a:r>
            <a:r>
              <a:rPr lang="en-US" dirty="0" smtClean="0"/>
              <a:t> </a:t>
            </a:r>
            <a:r>
              <a:rPr lang="en-US" dirty="0" err="1" smtClean="0"/>
              <a:t>hospodařit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něčím</a:t>
            </a:r>
            <a:r>
              <a:rPr lang="en-US" dirty="0" smtClean="0"/>
              <a:t>, co </a:t>
            </a:r>
            <a:r>
              <a:rPr lang="en-US" dirty="0" err="1" smtClean="0"/>
              <a:t>nemá</a:t>
            </a:r>
            <a:r>
              <a:rPr lang="en-US" dirty="0" smtClean="0"/>
              <a:t> </a:t>
            </a:r>
            <a:r>
              <a:rPr lang="en-US" dirty="0" err="1" smtClean="0"/>
              <a:t>vlastníka</a:t>
            </a:r>
            <a:r>
              <a:rPr lang="en-US" dirty="0" smtClean="0"/>
              <a:t> (</a:t>
            </a:r>
            <a:r>
              <a:rPr lang="en-US" dirty="0" err="1" smtClean="0"/>
              <a:t>vzduch</a:t>
            </a:r>
            <a:r>
              <a:rPr lang="en-US" dirty="0" smtClean="0"/>
              <a:t>, </a:t>
            </a:r>
            <a:r>
              <a:rPr lang="en-US" dirty="0" err="1" smtClean="0"/>
              <a:t>kulturní</a:t>
            </a:r>
            <a:r>
              <a:rPr lang="en-US" dirty="0" smtClean="0"/>
              <a:t> a </a:t>
            </a:r>
            <a:r>
              <a:rPr lang="en-US" dirty="0" err="1" smtClean="0"/>
              <a:t>přírodní</a:t>
            </a:r>
            <a:r>
              <a:rPr lang="en-US" dirty="0" smtClean="0"/>
              <a:t> </a:t>
            </a:r>
            <a:r>
              <a:rPr lang="en-US" dirty="0" err="1" smtClean="0"/>
              <a:t>památky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Trh</a:t>
            </a:r>
            <a:r>
              <a:rPr lang="en-US" dirty="0" smtClean="0"/>
              <a:t> </a:t>
            </a:r>
            <a:r>
              <a:rPr lang="en-US" dirty="0" err="1" smtClean="0"/>
              <a:t>neumí</a:t>
            </a:r>
            <a:r>
              <a:rPr lang="en-US" dirty="0" smtClean="0"/>
              <a:t> </a:t>
            </a:r>
            <a:r>
              <a:rPr lang="en-US" dirty="0" err="1" smtClean="0"/>
              <a:t>zacházet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veřejnými</a:t>
            </a:r>
            <a:r>
              <a:rPr lang="en-US" dirty="0" smtClean="0"/>
              <a:t> </a:t>
            </a:r>
            <a:r>
              <a:rPr lang="en-US" dirty="0" err="1" smtClean="0"/>
              <a:t>statky</a:t>
            </a:r>
            <a:r>
              <a:rPr lang="en-US" dirty="0" smtClean="0"/>
              <a:t> (</a:t>
            </a:r>
            <a:r>
              <a:rPr lang="en-US" dirty="0" err="1" smtClean="0"/>
              <a:t>osvětlení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Trh</a:t>
            </a:r>
            <a:r>
              <a:rPr lang="en-US" dirty="0" smtClean="0"/>
              <a:t> </a:t>
            </a:r>
            <a:r>
              <a:rPr lang="en-US" dirty="0" err="1" smtClean="0"/>
              <a:t>zprostředukje</a:t>
            </a:r>
            <a:r>
              <a:rPr lang="en-US" dirty="0" smtClean="0"/>
              <a:t> </a:t>
            </a:r>
            <a:r>
              <a:rPr lang="en-US" dirty="0" err="1" smtClean="0"/>
              <a:t>obchod</a:t>
            </a:r>
            <a:r>
              <a:rPr lang="en-US" dirty="0" smtClean="0"/>
              <a:t> a </a:t>
            </a:r>
            <a:r>
              <a:rPr lang="en-US" dirty="0" err="1" smtClean="0"/>
              <a:t>nehledí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to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kým</a:t>
            </a:r>
            <a:endParaRPr lang="en-US" dirty="0" smtClean="0"/>
          </a:p>
          <a:p>
            <a:r>
              <a:rPr lang="en-US" dirty="0" err="1" smtClean="0"/>
              <a:t>Nemá</a:t>
            </a:r>
            <a:r>
              <a:rPr lang="en-US" dirty="0" smtClean="0"/>
              <a:t> </a:t>
            </a:r>
            <a:r>
              <a:rPr lang="en-US" dirty="0" err="1" smtClean="0"/>
              <a:t>slitování</a:t>
            </a:r>
            <a:r>
              <a:rPr lang="en-US" dirty="0" smtClean="0"/>
              <a:t> 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chudými</a:t>
            </a:r>
            <a:r>
              <a:rPr lang="en-US" dirty="0" smtClean="0"/>
              <a:t> – </a:t>
            </a:r>
            <a:r>
              <a:rPr lang="en-US" dirty="0" err="1" smtClean="0"/>
              <a:t>nerovnosti</a:t>
            </a:r>
            <a:r>
              <a:rPr lang="en-US" dirty="0" smtClean="0"/>
              <a:t> </a:t>
            </a:r>
            <a:r>
              <a:rPr lang="en-US" dirty="0" err="1" smtClean="0"/>
              <a:t>prohlubuje</a:t>
            </a:r>
            <a:endParaRPr lang="en-US" dirty="0" smtClean="0"/>
          </a:p>
          <a:p>
            <a:r>
              <a:rPr lang="en-US" dirty="0" smtClean="0"/>
              <a:t>Externality  - </a:t>
            </a:r>
            <a:r>
              <a:rPr lang="en-US" dirty="0" err="1" smtClean="0"/>
              <a:t>znečištění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Typy</a:t>
            </a:r>
            <a:r>
              <a:rPr lang="en-US" dirty="0" smtClean="0"/>
              <a:t> : </a:t>
            </a:r>
            <a:r>
              <a:rPr lang="en-US" dirty="0" err="1" smtClean="0"/>
              <a:t>monopol</a:t>
            </a:r>
            <a:r>
              <a:rPr lang="en-US" dirty="0" smtClean="0"/>
              <a:t>, </a:t>
            </a:r>
            <a:r>
              <a:rPr lang="en-US" dirty="0" err="1" smtClean="0"/>
              <a:t>nedokonalá</a:t>
            </a:r>
            <a:r>
              <a:rPr lang="en-US" dirty="0" smtClean="0"/>
              <a:t> </a:t>
            </a:r>
            <a:r>
              <a:rPr lang="en-US" dirty="0" err="1" smtClean="0"/>
              <a:t>konkurance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Výroba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875" y="1828800"/>
            <a:ext cx="8106076" cy="42089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výroba</a:t>
            </a:r>
            <a:r>
              <a:rPr lang="en-US" dirty="0" smtClean="0"/>
              <a:t> -&gt; </a:t>
            </a:r>
            <a:r>
              <a:rPr lang="en-US" dirty="0" err="1" smtClean="0"/>
              <a:t>vstupy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err="1" smtClean="0"/>
              <a:t>výrobní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endParaRPr lang="en-US" dirty="0" smtClean="0"/>
          </a:p>
          <a:p>
            <a:pPr lvl="1"/>
            <a:r>
              <a:rPr lang="en-US" dirty="0" err="1" smtClean="0"/>
              <a:t>Půda</a:t>
            </a:r>
            <a:r>
              <a:rPr lang="en-US" dirty="0" smtClean="0"/>
              <a:t> – </a:t>
            </a:r>
            <a:r>
              <a:rPr lang="en-US" dirty="0" err="1" smtClean="0"/>
              <a:t>omezená</a:t>
            </a:r>
            <a:r>
              <a:rPr lang="en-US" dirty="0" smtClean="0"/>
              <a:t>, </a:t>
            </a:r>
            <a:r>
              <a:rPr lang="en-US" dirty="0" err="1" smtClean="0"/>
              <a:t>kvalita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renta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Práce</a:t>
            </a:r>
            <a:r>
              <a:rPr lang="en-US" dirty="0" smtClean="0"/>
              <a:t> – </a:t>
            </a:r>
            <a:r>
              <a:rPr lang="en-US" dirty="0" err="1" smtClean="0"/>
              <a:t>člověk</a:t>
            </a:r>
            <a:r>
              <a:rPr lang="en-US" dirty="0" smtClean="0"/>
              <a:t>, </a:t>
            </a:r>
            <a:r>
              <a:rPr lang="en-US" dirty="0" err="1" smtClean="0"/>
              <a:t>schoponosti</a:t>
            </a:r>
            <a:r>
              <a:rPr lang="en-US" dirty="0" smtClean="0"/>
              <a:t>, </a:t>
            </a:r>
            <a:r>
              <a:rPr lang="en-US" dirty="0" err="1" smtClean="0"/>
              <a:t>ochota</a:t>
            </a:r>
            <a:r>
              <a:rPr lang="en-US" dirty="0" smtClean="0"/>
              <a:t>, </a:t>
            </a:r>
            <a:r>
              <a:rPr lang="en-US" dirty="0" err="1" smtClean="0"/>
              <a:t>kvalifikace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- </a:t>
            </a:r>
            <a:r>
              <a:rPr lang="en-US" dirty="0" err="1" smtClean="0"/>
              <a:t>mzda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Kapitál</a:t>
            </a:r>
            <a:r>
              <a:rPr lang="en-US" dirty="0" smtClean="0"/>
              <a:t> -  </a:t>
            </a:r>
            <a:r>
              <a:rPr lang="en-US" dirty="0" err="1" smtClean="0"/>
              <a:t>vyrobený</a:t>
            </a:r>
            <a:r>
              <a:rPr lang="en-US" dirty="0" smtClean="0"/>
              <a:t> </a:t>
            </a:r>
            <a:r>
              <a:rPr lang="en-US" dirty="0" err="1" smtClean="0"/>
              <a:t>statek</a:t>
            </a:r>
            <a:r>
              <a:rPr lang="en-US" dirty="0" smtClean="0"/>
              <a:t>, </a:t>
            </a:r>
            <a:r>
              <a:rPr lang="en-US" dirty="0" err="1" smtClean="0"/>
              <a:t>určený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výrobě</a:t>
            </a:r>
            <a:r>
              <a:rPr lang="en-US" dirty="0" smtClean="0"/>
              <a:t> </a:t>
            </a:r>
            <a:r>
              <a:rPr lang="en-US" dirty="0" err="1" smtClean="0"/>
              <a:t>dalších</a:t>
            </a:r>
            <a:r>
              <a:rPr lang="en-US" dirty="0" smtClean="0"/>
              <a:t> </a:t>
            </a:r>
            <a:r>
              <a:rPr lang="en-US" dirty="0" err="1" smtClean="0"/>
              <a:t>statků</a:t>
            </a:r>
            <a:r>
              <a:rPr lang="en-US" dirty="0" smtClean="0"/>
              <a:t>, </a:t>
            </a:r>
            <a:r>
              <a:rPr lang="en-US" dirty="0" err="1" smtClean="0"/>
              <a:t>stroj</a:t>
            </a:r>
            <a:r>
              <a:rPr lang="en-US" dirty="0" smtClean="0"/>
              <a:t>, </a:t>
            </a:r>
            <a:r>
              <a:rPr lang="en-US" dirty="0" err="1" smtClean="0"/>
              <a:t>fin.kapitál</a:t>
            </a:r>
            <a:r>
              <a:rPr lang="en-US" dirty="0" smtClean="0"/>
              <a:t>, </a:t>
            </a:r>
            <a:r>
              <a:rPr lang="en-US" dirty="0" err="1" smtClean="0"/>
              <a:t>technologie</a:t>
            </a:r>
            <a:r>
              <a:rPr lang="en-US" dirty="0" smtClean="0"/>
              <a:t>, </a:t>
            </a:r>
            <a:r>
              <a:rPr lang="en-US" dirty="0" err="1" smtClean="0"/>
              <a:t>licence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výnos</a:t>
            </a:r>
            <a:r>
              <a:rPr lang="en-US" dirty="0" smtClean="0"/>
              <a:t>, </a:t>
            </a:r>
            <a:r>
              <a:rPr lang="en-US" dirty="0" err="1" smtClean="0"/>
              <a:t>úrok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Výstupy</a:t>
            </a:r>
            <a:r>
              <a:rPr lang="en-US" dirty="0" smtClean="0"/>
              <a:t> -&gt; </a:t>
            </a:r>
            <a:r>
              <a:rPr lang="en-US" dirty="0" err="1" smtClean="0"/>
              <a:t>statky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381000"/>
            <a:ext cx="3606800" cy="226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031" y="2641600"/>
            <a:ext cx="2971969" cy="1667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158" y="5012726"/>
            <a:ext cx="2643351" cy="160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9123" y="4693262"/>
            <a:ext cx="2293827" cy="2164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Rozdělení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účastník</a:t>
            </a:r>
            <a:r>
              <a:rPr lang="en-US" dirty="0" smtClean="0"/>
              <a:t> </a:t>
            </a:r>
            <a:r>
              <a:rPr lang="en-US" dirty="0" err="1" smtClean="0"/>
              <a:t>výrobního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dostane</a:t>
            </a:r>
            <a:r>
              <a:rPr lang="en-US" dirty="0" smtClean="0"/>
              <a:t> </a:t>
            </a:r>
            <a:r>
              <a:rPr lang="en-US" dirty="0" err="1" smtClean="0"/>
              <a:t>svou</a:t>
            </a:r>
            <a:r>
              <a:rPr lang="en-US" dirty="0" smtClean="0"/>
              <a:t> </a:t>
            </a:r>
            <a:r>
              <a:rPr lang="en-US" dirty="0" err="1" smtClean="0"/>
              <a:t>odměnu</a:t>
            </a:r>
            <a:endParaRPr lang="en-US" dirty="0" smtClean="0"/>
          </a:p>
          <a:p>
            <a:r>
              <a:rPr lang="en-US" dirty="0" err="1" smtClean="0"/>
              <a:t>renta</a:t>
            </a:r>
            <a:r>
              <a:rPr lang="en-US" dirty="0" smtClean="0"/>
              <a:t>, </a:t>
            </a:r>
            <a:r>
              <a:rPr lang="en-US" dirty="0" err="1" smtClean="0"/>
              <a:t>mzda</a:t>
            </a:r>
            <a:r>
              <a:rPr lang="en-US" dirty="0" smtClean="0"/>
              <a:t>, </a:t>
            </a:r>
            <a:r>
              <a:rPr lang="en-US" dirty="0" err="1" smtClean="0"/>
              <a:t>výnos</a:t>
            </a:r>
            <a:r>
              <a:rPr lang="en-US" dirty="0" smtClean="0"/>
              <a:t> (</a:t>
            </a:r>
            <a:r>
              <a:rPr lang="en-US" dirty="0" err="1" smtClean="0"/>
              <a:t>zisk</a:t>
            </a:r>
            <a:r>
              <a:rPr lang="en-US" dirty="0" smtClean="0"/>
              <a:t>, </a:t>
            </a:r>
            <a:r>
              <a:rPr lang="en-US" dirty="0" err="1" smtClean="0"/>
              <a:t>úrok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daně</a:t>
            </a:r>
            <a:endParaRPr lang="en-US" dirty="0" smtClean="0"/>
          </a:p>
          <a:p>
            <a:r>
              <a:rPr lang="en-US" dirty="0" err="1" smtClean="0"/>
              <a:t>Stát</a:t>
            </a:r>
            <a:r>
              <a:rPr lang="en-US" dirty="0" smtClean="0"/>
              <a:t> to </a:t>
            </a:r>
            <a:r>
              <a:rPr lang="en-US" dirty="0" err="1" smtClean="0"/>
              <a:t>rozdělí</a:t>
            </a:r>
            <a:r>
              <a:rPr lang="en-US" dirty="0" smtClean="0"/>
              <a:t> I </a:t>
            </a:r>
            <a:r>
              <a:rPr lang="en-US" dirty="0" err="1" smtClean="0"/>
              <a:t>těm</a:t>
            </a:r>
            <a:r>
              <a:rPr lang="en-US" dirty="0" smtClean="0"/>
              <a:t>, co se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hosp.procesu</a:t>
            </a:r>
            <a:r>
              <a:rPr lang="en-US" dirty="0" smtClean="0"/>
              <a:t> </a:t>
            </a:r>
            <a:r>
              <a:rPr lang="en-US" dirty="0" err="1" smtClean="0"/>
              <a:t>nepodílí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důchodci</a:t>
            </a:r>
            <a:r>
              <a:rPr lang="en-US" dirty="0" smtClean="0"/>
              <a:t>, </a:t>
            </a:r>
            <a:r>
              <a:rPr lang="en-US" dirty="0" err="1" smtClean="0"/>
              <a:t>invalidé</a:t>
            </a:r>
            <a:r>
              <a:rPr lang="en-US" dirty="0" smtClean="0"/>
              <a:t>, </a:t>
            </a:r>
            <a:r>
              <a:rPr lang="en-US" dirty="0" err="1" smtClean="0"/>
              <a:t>nezaměstnaní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66" y="4875522"/>
            <a:ext cx="3123234" cy="1982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3962400"/>
            <a:ext cx="28067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799"/>
            <a:ext cx="7583487" cy="4663559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ekonomické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r>
              <a:rPr lang="en-US" dirty="0" smtClean="0"/>
              <a:t>: CO?, JAK?, PRO KOHO?</a:t>
            </a:r>
          </a:p>
          <a:p>
            <a:pPr>
              <a:buNone/>
            </a:pPr>
            <a:r>
              <a:rPr lang="en-US" dirty="0" err="1" smtClean="0"/>
              <a:t>Druhy</a:t>
            </a:r>
            <a:r>
              <a:rPr lang="en-US" dirty="0" smtClean="0"/>
              <a:t> </a:t>
            </a:r>
            <a:r>
              <a:rPr lang="en-US" dirty="0" err="1" smtClean="0"/>
              <a:t>ek</a:t>
            </a:r>
            <a:r>
              <a:rPr lang="en-US" dirty="0" smtClean="0"/>
              <a:t>. </a:t>
            </a:r>
            <a:r>
              <a:rPr lang="en-US" dirty="0" err="1" smtClean="0"/>
              <a:t>systémů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u="sng" dirty="0" err="1" smtClean="0"/>
              <a:t>Zvykový</a:t>
            </a:r>
            <a:r>
              <a:rPr lang="en-US" u="sng" dirty="0" smtClean="0"/>
              <a:t> (</a:t>
            </a:r>
            <a:r>
              <a:rPr lang="en-US" u="sng" dirty="0" err="1" smtClean="0"/>
              <a:t>tradiční</a:t>
            </a:r>
            <a:r>
              <a:rPr lang="en-US" u="sng" dirty="0" smtClean="0"/>
              <a:t>) </a:t>
            </a:r>
            <a:r>
              <a:rPr lang="en-US" dirty="0" smtClean="0"/>
              <a:t>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tradice</a:t>
            </a:r>
            <a:r>
              <a:rPr lang="en-US" dirty="0" smtClean="0"/>
              <a:t>, </a:t>
            </a:r>
            <a:r>
              <a:rPr lang="en-US" dirty="0" err="1" smtClean="0"/>
              <a:t>kmen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u="sng" dirty="0" err="1" smtClean="0"/>
              <a:t>Příkazový</a:t>
            </a:r>
            <a:r>
              <a:rPr lang="en-US" u="sng" dirty="0" smtClean="0"/>
              <a:t>, </a:t>
            </a:r>
            <a:r>
              <a:rPr lang="en-US" u="sng" dirty="0" err="1" smtClean="0"/>
              <a:t>centrálně</a:t>
            </a:r>
            <a:r>
              <a:rPr lang="en-US" u="sng" dirty="0" smtClean="0"/>
              <a:t> </a:t>
            </a:r>
            <a:r>
              <a:rPr lang="en-US" u="sng" dirty="0" err="1" smtClean="0"/>
              <a:t>plánovaný</a:t>
            </a:r>
            <a:r>
              <a:rPr lang="en-US" u="sng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stát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u="sng" dirty="0" err="1" smtClean="0"/>
              <a:t>Tržní</a:t>
            </a:r>
            <a:r>
              <a:rPr lang="en-US" u="sng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u="sng" dirty="0" err="1" smtClean="0"/>
              <a:t>Smíšený</a:t>
            </a:r>
            <a:r>
              <a:rPr lang="en-US" dirty="0" smtClean="0"/>
              <a:t> – </a:t>
            </a:r>
            <a:r>
              <a:rPr lang="en-US" dirty="0" err="1" smtClean="0"/>
              <a:t>rozhoduje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r>
              <a:rPr lang="en-US" dirty="0" smtClean="0"/>
              <a:t> se </a:t>
            </a:r>
            <a:r>
              <a:rPr lang="en-US" dirty="0" err="1" smtClean="0"/>
              <a:t>státem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3" y="4507330"/>
            <a:ext cx="37973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228600"/>
            <a:ext cx="7831762" cy="427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003" y="4507330"/>
            <a:ext cx="3973222" cy="235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Transfomace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CPE </a:t>
            </a:r>
            <a:r>
              <a:rPr lang="en-US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tržnímu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Tržní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– </a:t>
            </a:r>
            <a:r>
              <a:rPr lang="en-US" dirty="0" err="1" smtClean="0"/>
              <a:t>soukromé</a:t>
            </a:r>
            <a:r>
              <a:rPr lang="en-US" dirty="0" smtClean="0"/>
              <a:t> </a:t>
            </a:r>
            <a:r>
              <a:rPr lang="en-US" dirty="0" err="1" smtClean="0"/>
              <a:t>vlatnictví</a:t>
            </a:r>
            <a:r>
              <a:rPr lang="en-US" dirty="0" smtClean="0"/>
              <a:t>, </a:t>
            </a:r>
            <a:r>
              <a:rPr lang="en-US" dirty="0" err="1" smtClean="0"/>
              <a:t>konkurence</a:t>
            </a:r>
            <a:r>
              <a:rPr lang="en-US" dirty="0" smtClean="0"/>
              <a:t>, </a:t>
            </a:r>
            <a:r>
              <a:rPr lang="en-US" dirty="0" err="1" smtClean="0"/>
              <a:t>kapitálový</a:t>
            </a:r>
            <a:r>
              <a:rPr lang="en-US" dirty="0" smtClean="0"/>
              <a:t> </a:t>
            </a:r>
            <a:r>
              <a:rPr lang="en-US" dirty="0" err="1" smtClean="0"/>
              <a:t>trh</a:t>
            </a:r>
            <a:r>
              <a:rPr lang="en-US" dirty="0" smtClean="0"/>
              <a:t> a </a:t>
            </a:r>
            <a:r>
              <a:rPr lang="en-US" dirty="0" err="1" smtClean="0"/>
              <a:t>trh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endParaRPr lang="en-US" dirty="0" smtClean="0"/>
          </a:p>
          <a:p>
            <a:r>
              <a:rPr lang="en-US" dirty="0" err="1" smtClean="0"/>
              <a:t>Kroky</a:t>
            </a:r>
            <a:r>
              <a:rPr lang="en-US" dirty="0" smtClean="0"/>
              <a:t>:</a:t>
            </a:r>
          </a:p>
          <a:p>
            <a:pPr marL="457200" indent="-457200">
              <a:buAutoNum type="arabicParenR"/>
            </a:pPr>
            <a:r>
              <a:rPr lang="en-US" dirty="0" smtClean="0"/>
              <a:t>PRIVATIZACE – </a:t>
            </a:r>
            <a:r>
              <a:rPr lang="en-US" dirty="0" err="1" smtClean="0"/>
              <a:t>malá</a:t>
            </a:r>
            <a:r>
              <a:rPr lang="en-US" dirty="0" smtClean="0"/>
              <a:t>, </a:t>
            </a:r>
            <a:r>
              <a:rPr lang="en-US" dirty="0" err="1" smtClean="0"/>
              <a:t>velká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smtClean="0"/>
              <a:t>LIBERALIZACE CEN</a:t>
            </a:r>
          </a:p>
          <a:p>
            <a:pPr marL="457200" indent="-457200">
              <a:buAutoNum type="arabicParenR"/>
            </a:pPr>
            <a:r>
              <a:rPr lang="en-US" dirty="0" smtClean="0"/>
              <a:t>SMĚNITELNOST KORUNY – </a:t>
            </a:r>
            <a:r>
              <a:rPr lang="en-US" dirty="0" err="1" smtClean="0"/>
              <a:t>konvertibilní</a:t>
            </a:r>
            <a:r>
              <a:rPr lang="en-US" dirty="0" smtClean="0"/>
              <a:t> </a:t>
            </a:r>
            <a:r>
              <a:rPr lang="en-US" dirty="0" err="1" smtClean="0"/>
              <a:t>měna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1" y="381000"/>
            <a:ext cx="9207501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418</TotalTime>
  <Words>566</Words>
  <Application>Microsoft Macintosh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Revolution</vt:lpstr>
      <vt:lpstr>Ekonomie</vt:lpstr>
      <vt:lpstr>Hospodářský proces</vt:lpstr>
      <vt:lpstr>1) Výroba</vt:lpstr>
      <vt:lpstr>2) Rozdělení</vt:lpstr>
      <vt:lpstr>Ekonomické systémy</vt:lpstr>
      <vt:lpstr>Slide 6</vt:lpstr>
      <vt:lpstr>Transfomace od CPE k tržnímu systému</vt:lpstr>
      <vt:lpstr>Slide 8</vt:lpstr>
      <vt:lpstr>TRH</vt:lpstr>
      <vt:lpstr>Slide 10</vt:lpstr>
      <vt:lpstr>Tržní systém - TRH</vt:lpstr>
      <vt:lpstr>Slide 12</vt:lpstr>
      <vt:lpstr>Trh předpoklady, CENA</vt:lpstr>
      <vt:lpstr>Poptávka</vt:lpstr>
      <vt:lpstr>Graf poptávky</vt:lpstr>
      <vt:lpstr>Nabídka</vt:lpstr>
      <vt:lpstr>Graf nabídky</vt:lpstr>
      <vt:lpstr>Tržní rovnováha</vt:lpstr>
      <vt:lpstr>Konkurence</vt:lpstr>
      <vt:lpstr>Slide 20</vt:lpstr>
      <vt:lpstr>Tržní selhání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Ekonomie</dc:title>
  <dc:creator>Erik</dc:creator>
  <cp:lastModifiedBy>Erik</cp:lastModifiedBy>
  <cp:revision>12</cp:revision>
  <dcterms:created xsi:type="dcterms:W3CDTF">2015-04-04T13:41:51Z</dcterms:created>
  <dcterms:modified xsi:type="dcterms:W3CDTF">2015-04-04T15:19:05Z</dcterms:modified>
</cp:coreProperties>
</file>