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B800-16D2-454C-891A-74919F2037F9}" type="datetimeFigureOut">
              <a:rPr lang="en-US" smtClean="0"/>
              <a:pPr/>
              <a:t>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E771-D3B1-FE44-9DC4-156CFD8AA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B800-16D2-454C-891A-74919F2037F9}" type="datetimeFigureOut">
              <a:rPr lang="en-US" smtClean="0"/>
              <a:pPr/>
              <a:t>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E771-D3B1-FE44-9DC4-156CFD8AA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B800-16D2-454C-891A-74919F2037F9}" type="datetimeFigureOut">
              <a:rPr lang="en-US" smtClean="0"/>
              <a:pPr/>
              <a:t>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E771-D3B1-FE44-9DC4-156CFD8AA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B800-16D2-454C-891A-74919F2037F9}" type="datetimeFigureOut">
              <a:rPr lang="en-US" smtClean="0"/>
              <a:pPr/>
              <a:t>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E771-D3B1-FE44-9DC4-156CFD8AA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B800-16D2-454C-891A-74919F2037F9}" type="datetimeFigureOut">
              <a:rPr lang="en-US" smtClean="0"/>
              <a:pPr/>
              <a:t>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E771-D3B1-FE44-9DC4-156CFD8AA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B800-16D2-454C-891A-74919F2037F9}" type="datetimeFigureOut">
              <a:rPr lang="en-US" smtClean="0"/>
              <a:pPr/>
              <a:t>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E771-D3B1-FE44-9DC4-156CFD8AA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B800-16D2-454C-891A-74919F2037F9}" type="datetimeFigureOut">
              <a:rPr lang="en-US" smtClean="0"/>
              <a:pPr/>
              <a:t>1/17/16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E771-D3B1-FE44-9DC4-156CFD8AA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B800-16D2-454C-891A-74919F2037F9}" type="datetimeFigureOut">
              <a:rPr lang="en-US" smtClean="0"/>
              <a:pPr/>
              <a:t>1/17/16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E771-D3B1-FE44-9DC4-156CFD8AA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B800-16D2-454C-891A-74919F2037F9}" type="datetimeFigureOut">
              <a:rPr lang="en-US" smtClean="0"/>
              <a:pPr/>
              <a:t>1/17/16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E771-D3B1-FE44-9DC4-156CFD8AA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B800-16D2-454C-891A-74919F2037F9}" type="datetimeFigureOut">
              <a:rPr lang="en-US" smtClean="0"/>
              <a:pPr/>
              <a:t>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E771-D3B1-FE44-9DC4-156CFD8AA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B800-16D2-454C-891A-74919F2037F9}" type="datetimeFigureOut">
              <a:rPr lang="en-US" smtClean="0"/>
              <a:pPr/>
              <a:t>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E771-D3B1-FE44-9DC4-156CFD8AA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FB800-16D2-454C-891A-74919F2037F9}" type="datetimeFigureOut">
              <a:rPr lang="en-US" smtClean="0"/>
              <a:pPr/>
              <a:t>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FE771-D3B1-FE44-9DC4-156CFD8AA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Člověk mezi lidmi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Sociální interakce a komunikace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676" y="-1"/>
            <a:ext cx="2698124" cy="3139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286" y="4597400"/>
            <a:ext cx="3251200" cy="208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interakce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setkávání mezi dvěma či více jedinci, vzájemná reakce – sociální komunikace</a:t>
            </a:r>
          </a:p>
          <a:p>
            <a:pPr lvl="1"/>
            <a:r>
              <a:rPr lang="cs-CZ" dirty="0" smtClean="0"/>
              <a:t>tváří v tvář (osobní)</a:t>
            </a:r>
          </a:p>
          <a:p>
            <a:pPr lvl="1"/>
            <a:r>
              <a:rPr lang="cs-CZ" dirty="0" smtClean="0"/>
              <a:t>společenská – vztahy skupin</a:t>
            </a:r>
          </a:p>
          <a:p>
            <a:pPr lvl="1"/>
            <a:r>
              <a:rPr lang="cs-CZ" dirty="0" smtClean="0"/>
              <a:t>zprostředokovaná – (telefon, dopis, média)</a:t>
            </a:r>
          </a:p>
          <a:p>
            <a:r>
              <a:rPr lang="cs-CZ" dirty="0" smtClean="0"/>
              <a:t>vztahy </a:t>
            </a:r>
          </a:p>
          <a:p>
            <a:pPr lvl="1"/>
            <a:r>
              <a:rPr lang="cs-CZ" dirty="0" smtClean="0"/>
              <a:t>formální</a:t>
            </a:r>
          </a:p>
          <a:p>
            <a:pPr lvl="1"/>
            <a:r>
              <a:rPr lang="cs-CZ" dirty="0" smtClean="0"/>
              <a:t>neformální</a:t>
            </a:r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0" y="4356100"/>
            <a:ext cx="3251200" cy="250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kvalita</a:t>
            </a:r>
            <a:r>
              <a:rPr lang="en-US" dirty="0" smtClean="0"/>
              <a:t> </a:t>
            </a:r>
            <a:r>
              <a:rPr lang="en-US" dirty="0" err="1" smtClean="0"/>
              <a:t>vztahu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druhými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empatie</a:t>
            </a:r>
            <a:endParaRPr lang="en-US" dirty="0" smtClean="0"/>
          </a:p>
          <a:p>
            <a:r>
              <a:rPr lang="en-US" dirty="0" err="1" smtClean="0"/>
              <a:t>asertivita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altruismus</a:t>
            </a:r>
            <a:endParaRPr lang="en-US" dirty="0" smtClean="0"/>
          </a:p>
          <a:p>
            <a:r>
              <a:rPr lang="en-US" dirty="0" err="1" smtClean="0"/>
              <a:t>soildarita</a:t>
            </a:r>
            <a:endParaRPr lang="en-US" dirty="0" smtClean="0"/>
          </a:p>
          <a:p>
            <a:r>
              <a:rPr lang="en-US" dirty="0" err="1" smtClean="0"/>
              <a:t>kooperace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1417638"/>
            <a:ext cx="5524500" cy="147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453" y="3429000"/>
            <a:ext cx="3556000" cy="260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Sociální</a:t>
            </a:r>
            <a:r>
              <a:rPr lang="en-US" dirty="0" smtClean="0"/>
              <a:t> </a:t>
            </a:r>
            <a:r>
              <a:rPr lang="en-US" dirty="0" err="1" smtClean="0"/>
              <a:t>komunikace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sdělování a přijímání informací</a:t>
            </a:r>
          </a:p>
          <a:p>
            <a:r>
              <a:rPr lang="cs-CZ" dirty="0" smtClean="0"/>
              <a:t>souvisí s interakcí</a:t>
            </a:r>
          </a:p>
          <a:p>
            <a:r>
              <a:rPr lang="cs-CZ" dirty="0" smtClean="0"/>
              <a:t>základní typy</a:t>
            </a:r>
          </a:p>
          <a:p>
            <a:pPr lvl="1"/>
            <a:r>
              <a:rPr lang="cs-CZ" dirty="0" smtClean="0"/>
              <a:t>meziosobní</a:t>
            </a:r>
          </a:p>
          <a:p>
            <a:pPr lvl="1"/>
            <a:r>
              <a:rPr lang="cs-CZ" dirty="0" smtClean="0"/>
              <a:t>skupinová – složitější komunik.síť</a:t>
            </a:r>
          </a:p>
          <a:p>
            <a:pPr lvl="1"/>
            <a:r>
              <a:rPr lang="cs-CZ" dirty="0" smtClean="0"/>
              <a:t>masová – média</a:t>
            </a:r>
          </a:p>
          <a:p>
            <a:r>
              <a:rPr lang="cs-CZ" dirty="0" smtClean="0"/>
              <a:t>co si sdělujeme</a:t>
            </a:r>
          </a:p>
          <a:p>
            <a:pPr lvl="1"/>
            <a:r>
              <a:rPr lang="cs-CZ" dirty="0" smtClean="0"/>
              <a:t>téma (obsah)</a:t>
            </a:r>
          </a:p>
          <a:p>
            <a:pPr lvl="1"/>
            <a:r>
              <a:rPr lang="cs-CZ" dirty="0" smtClean="0"/>
              <a:t>význam – výklad, interpretace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400" y="4559300"/>
            <a:ext cx="3530600" cy="229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8414164" cy="574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0" y="359268"/>
            <a:ext cx="5323000" cy="3548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67201"/>
            <a:ext cx="5333503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700" y="1"/>
            <a:ext cx="379730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6700" y="3200401"/>
            <a:ext cx="38100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" cy="363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0" y="0"/>
            <a:ext cx="3924300" cy="2070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0" y="2070099"/>
            <a:ext cx="4064000" cy="24077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32199"/>
            <a:ext cx="5080000" cy="32956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0000" y="4477879"/>
            <a:ext cx="4064000" cy="2556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7776864" cy="5040560"/>
          </a:xfrm>
        </p:spPr>
        <p:txBody>
          <a:bodyPr>
            <a:normAutofit fontScale="47500" lnSpcReduction="20000"/>
          </a:bodyPr>
          <a:lstStyle/>
          <a:p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PRVNÍ DOJEM - </a:t>
            </a:r>
            <a:r>
              <a:rPr lang="cs-CZ" dirty="0">
                <a:solidFill>
                  <a:srgbClr val="00B050"/>
                </a:solidFill>
              </a:rPr>
              <a:t>Vytváříme si ho během několika sekund, často dlouho přetrvává a ovlivňuje naše další poznávání daného člověka</a:t>
            </a:r>
            <a:r>
              <a:rPr lang="cs-CZ" dirty="0" smtClean="0">
                <a:solidFill>
                  <a:srgbClr val="00B050"/>
                </a:solidFill>
              </a:rPr>
              <a:t>.</a:t>
            </a:r>
          </a:p>
          <a:p>
            <a:endParaRPr lang="cs-CZ" dirty="0" smtClean="0">
              <a:solidFill>
                <a:srgbClr val="00B050"/>
              </a:solidFill>
            </a:endParaRPr>
          </a:p>
          <a:p>
            <a:r>
              <a:rPr lang="cs-CZ" dirty="0" smtClean="0">
                <a:solidFill>
                  <a:srgbClr val="FF0000"/>
                </a:solidFill>
              </a:rPr>
              <a:t>HALÓ EFEKT - </a:t>
            </a:r>
            <a:r>
              <a:rPr lang="cs-CZ" dirty="0">
                <a:solidFill>
                  <a:srgbClr val="00B050"/>
                </a:solidFill>
              </a:rPr>
              <a:t>Při poznávání druhých se necháváme ovlivnit jedním nápadným rysem, který jakoby ozářil </a:t>
            </a:r>
            <a:r>
              <a:rPr lang="cs-CZ" dirty="0" smtClean="0">
                <a:solidFill>
                  <a:srgbClr val="00B050"/>
                </a:solidFill>
              </a:rPr>
              <a:t>všechny </a:t>
            </a:r>
            <a:r>
              <a:rPr lang="cs-CZ" dirty="0">
                <a:solidFill>
                  <a:srgbClr val="00B050"/>
                </a:solidFill>
              </a:rPr>
              <a:t>druhé vlastnosti daného člověka. např. Někdo se nahlas směje, vám to může lézt na nervy a proto se s ním vůbec nedáte do </a:t>
            </a:r>
            <a:r>
              <a:rPr lang="cs-CZ" dirty="0" smtClean="0">
                <a:solidFill>
                  <a:srgbClr val="00B050"/>
                </a:solidFill>
              </a:rPr>
              <a:t>řeči.</a:t>
            </a:r>
          </a:p>
          <a:p>
            <a:endParaRPr lang="cs-CZ" dirty="0">
              <a:solidFill>
                <a:srgbClr val="00B050"/>
              </a:solidFill>
            </a:endParaRPr>
          </a:p>
          <a:p>
            <a:endParaRPr lang="cs-CZ" dirty="0" smtClean="0">
              <a:solidFill>
                <a:srgbClr val="00B050"/>
              </a:solidFill>
            </a:endParaRPr>
          </a:p>
          <a:p>
            <a:r>
              <a:rPr lang="cs-CZ" dirty="0" smtClean="0">
                <a:solidFill>
                  <a:srgbClr val="FF0000"/>
                </a:solidFill>
              </a:rPr>
              <a:t>PROJEKCE - </a:t>
            </a:r>
            <a:r>
              <a:rPr lang="cs-CZ" dirty="0">
                <a:solidFill>
                  <a:srgbClr val="00B050"/>
                </a:solidFill>
              </a:rPr>
              <a:t>Posuzování druhých podle úsloví </a:t>
            </a:r>
            <a:r>
              <a:rPr lang="cs-CZ" dirty="0" smtClean="0">
                <a:solidFill>
                  <a:srgbClr val="00B050"/>
                </a:solidFill>
              </a:rPr>
              <a:t>„Podle </a:t>
            </a:r>
            <a:r>
              <a:rPr lang="cs-CZ" dirty="0">
                <a:solidFill>
                  <a:srgbClr val="00B050"/>
                </a:solidFill>
              </a:rPr>
              <a:t>sebe soudím </a:t>
            </a:r>
            <a:r>
              <a:rPr lang="cs-CZ" dirty="0" smtClean="0">
                <a:solidFill>
                  <a:srgbClr val="00B050"/>
                </a:solidFill>
              </a:rPr>
              <a:t>tebe„. Očekáváme</a:t>
            </a:r>
            <a:r>
              <a:rPr lang="cs-CZ" dirty="0">
                <a:solidFill>
                  <a:srgbClr val="00B050"/>
                </a:solidFill>
              </a:rPr>
              <a:t>, že druzí lidé mají podobné zájmy, názory a postoje jako my</a:t>
            </a:r>
            <a:r>
              <a:rPr lang="cs-CZ" dirty="0" smtClean="0">
                <a:solidFill>
                  <a:srgbClr val="00B050"/>
                </a:solidFill>
              </a:rPr>
              <a:t>.</a:t>
            </a:r>
          </a:p>
          <a:p>
            <a:endParaRPr lang="cs-CZ" dirty="0" smtClean="0">
              <a:solidFill>
                <a:srgbClr val="00B050"/>
              </a:solidFill>
            </a:endParaRPr>
          </a:p>
          <a:p>
            <a:r>
              <a:rPr lang="cs-CZ" dirty="0" smtClean="0">
                <a:solidFill>
                  <a:srgbClr val="FF0000"/>
                </a:solidFill>
              </a:rPr>
              <a:t>EFEKT MÍRNOSTI </a:t>
            </a:r>
            <a:r>
              <a:rPr lang="cs-CZ" dirty="0" smtClean="0">
                <a:solidFill>
                  <a:srgbClr val="00B050"/>
                </a:solidFill>
              </a:rPr>
              <a:t>- </a:t>
            </a:r>
            <a:r>
              <a:rPr lang="cs-CZ" dirty="0">
                <a:solidFill>
                  <a:srgbClr val="00B050"/>
                </a:solidFill>
              </a:rPr>
              <a:t>Pokud je nám někdo </a:t>
            </a:r>
            <a:r>
              <a:rPr lang="cs-CZ" dirty="0" smtClean="0">
                <a:solidFill>
                  <a:srgbClr val="00B050"/>
                </a:solidFill>
              </a:rPr>
              <a:t>sympatický, </a:t>
            </a:r>
            <a:r>
              <a:rPr lang="cs-CZ" dirty="0">
                <a:solidFill>
                  <a:srgbClr val="00B050"/>
                </a:solidFill>
              </a:rPr>
              <a:t>posuzujeme ho v jeho projevech mírněji a méně kriticky. </a:t>
            </a:r>
            <a:r>
              <a:rPr lang="cs-CZ" dirty="0" smtClean="0">
                <a:solidFill>
                  <a:srgbClr val="00B050"/>
                </a:solidFill>
              </a:rPr>
              <a:t>(Např</a:t>
            </a:r>
            <a:r>
              <a:rPr lang="cs-CZ" dirty="0">
                <a:solidFill>
                  <a:srgbClr val="00B050"/>
                </a:solidFill>
              </a:rPr>
              <a:t>. Ve škole profesor nadržuje nějakému žákovi, protože je mu </a:t>
            </a:r>
            <a:r>
              <a:rPr lang="cs-CZ" dirty="0" smtClean="0">
                <a:solidFill>
                  <a:srgbClr val="00B050"/>
                </a:solidFill>
              </a:rPr>
              <a:t>sympatický.)</a:t>
            </a:r>
          </a:p>
          <a:p>
            <a:endParaRPr lang="cs-CZ" dirty="0" smtClean="0">
              <a:solidFill>
                <a:srgbClr val="00B050"/>
              </a:solidFill>
            </a:endParaRPr>
          </a:p>
          <a:p>
            <a:r>
              <a:rPr lang="cs-CZ" dirty="0" smtClean="0">
                <a:solidFill>
                  <a:srgbClr val="FF0000"/>
                </a:solidFill>
              </a:rPr>
              <a:t>EFEKT SOCIÁLNÍHO POSTAVENÍ </a:t>
            </a:r>
            <a:r>
              <a:rPr lang="cs-CZ" dirty="0" smtClean="0">
                <a:solidFill>
                  <a:srgbClr val="00B050"/>
                </a:solidFill>
              </a:rPr>
              <a:t>- </a:t>
            </a:r>
            <a:r>
              <a:rPr lang="cs-CZ" dirty="0">
                <a:solidFill>
                  <a:srgbClr val="00B050"/>
                </a:solidFill>
              </a:rPr>
              <a:t>Když známe profesi daného člověka, často mu přisuzujeme ty vlastnosti, které považujeme za důležité pro výkon dané profese. </a:t>
            </a:r>
            <a:r>
              <a:rPr lang="cs-CZ" dirty="0" smtClean="0">
                <a:solidFill>
                  <a:srgbClr val="00B050"/>
                </a:solidFill>
              </a:rPr>
              <a:t>(Např</a:t>
            </a:r>
            <a:r>
              <a:rPr lang="cs-CZ" dirty="0">
                <a:solidFill>
                  <a:srgbClr val="00B050"/>
                </a:solidFill>
              </a:rPr>
              <a:t>. Sportovci musí být svalnatí</a:t>
            </a:r>
            <a:r>
              <a:rPr lang="cs-CZ" dirty="0" smtClean="0">
                <a:solidFill>
                  <a:srgbClr val="00B050"/>
                </a:solidFill>
              </a:rPr>
              <a:t>.)</a:t>
            </a:r>
          </a:p>
          <a:p>
            <a:endParaRPr lang="cs-CZ" dirty="0" smtClean="0">
              <a:solidFill>
                <a:srgbClr val="00B050"/>
              </a:solidFill>
            </a:endParaRPr>
          </a:p>
          <a:p>
            <a:r>
              <a:rPr lang="cs-CZ" dirty="0" smtClean="0">
                <a:solidFill>
                  <a:srgbClr val="FF0000"/>
                </a:solidFill>
              </a:rPr>
              <a:t>PŘEDSUDKY A STEREOTYPY </a:t>
            </a:r>
            <a:r>
              <a:rPr lang="cs-CZ" dirty="0" smtClean="0">
                <a:solidFill>
                  <a:srgbClr val="00B050"/>
                </a:solidFill>
              </a:rPr>
              <a:t>- </a:t>
            </a:r>
            <a:r>
              <a:rPr lang="cs-CZ" dirty="0">
                <a:solidFill>
                  <a:srgbClr val="00B050"/>
                </a:solidFill>
              </a:rPr>
              <a:t>Přidělujeme lidem vlastnosti podle jeho skutečné nebo domnělé příslušnosti ke skupinám. </a:t>
            </a:r>
            <a:r>
              <a:rPr lang="cs-CZ" dirty="0" smtClean="0">
                <a:solidFill>
                  <a:srgbClr val="00B050"/>
                </a:solidFill>
              </a:rPr>
              <a:t>(Např</a:t>
            </a:r>
            <a:r>
              <a:rPr lang="cs-CZ" dirty="0">
                <a:solidFill>
                  <a:srgbClr val="00B050"/>
                </a:solidFill>
              </a:rPr>
              <a:t>. </a:t>
            </a:r>
            <a:r>
              <a:rPr lang="cs-CZ" dirty="0" err="1">
                <a:solidFill>
                  <a:srgbClr val="00B050"/>
                </a:solidFill>
              </a:rPr>
              <a:t>Punkáč</a:t>
            </a:r>
            <a:r>
              <a:rPr lang="cs-CZ" dirty="0">
                <a:solidFill>
                  <a:srgbClr val="00B050"/>
                </a:solidFill>
              </a:rPr>
              <a:t> musí poslouchat jen punk hudbu</a:t>
            </a:r>
            <a:r>
              <a:rPr lang="cs-CZ" dirty="0" smtClean="0">
                <a:solidFill>
                  <a:srgbClr val="00B050"/>
                </a:solidFill>
              </a:rPr>
              <a:t>.)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1115616" y="548680"/>
            <a:ext cx="6694512" cy="1129033"/>
          </a:xfrm>
        </p:spPr>
        <p:txBody>
          <a:bodyPr/>
          <a:lstStyle/>
          <a:p>
            <a:r>
              <a:rPr lang="cs-CZ" dirty="0" smtClean="0"/>
              <a:t>Chyby </a:t>
            </a:r>
            <a:r>
              <a:rPr lang="cs-CZ" dirty="0" smtClean="0"/>
              <a:t>v sociální percepci</a:t>
            </a:r>
            <a:endParaRPr lang="cs-CZ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6990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280</Words>
  <Application>Microsoft Macintosh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 Člověk mezi lidmi</vt:lpstr>
      <vt:lpstr>sociální interakce</vt:lpstr>
      <vt:lpstr>kvalita vztahu s druhými</vt:lpstr>
      <vt:lpstr>Sociální komunikace</vt:lpstr>
      <vt:lpstr>Slide 5</vt:lpstr>
      <vt:lpstr>Slide 6</vt:lpstr>
      <vt:lpstr>Slide 7</vt:lpstr>
      <vt:lpstr>Chyby v sociální percepci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Člověk mezi lidmi</dc:title>
  <dc:creator>Erik</dc:creator>
  <cp:lastModifiedBy>Erik</cp:lastModifiedBy>
  <cp:revision>5</cp:revision>
  <dcterms:created xsi:type="dcterms:W3CDTF">2016-01-17T09:18:04Z</dcterms:created>
  <dcterms:modified xsi:type="dcterms:W3CDTF">2016-01-17T09:20:29Z</dcterms:modified>
</cp:coreProperties>
</file>