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59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EC578E-7BA1-8A4D-8EE7-8E9B32FA162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D33057-631B-5849-BDC7-643D769614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zpravy.idnes.cz/rath-podal-stiznost-na-cely-krajsky-soud-ffy-/krimi.aspx?c=A150217_112326_domaci_pk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Definice</a:t>
            </a:r>
            <a:r>
              <a:rPr lang="en-US" dirty="0" smtClean="0"/>
              <a:t>: </a:t>
            </a:r>
            <a:r>
              <a:rPr lang="en-US" dirty="0" err="1" smtClean="0"/>
              <a:t>souhrn</a:t>
            </a:r>
            <a:r>
              <a:rPr lang="en-US" dirty="0" smtClean="0"/>
              <a:t> </a:t>
            </a:r>
            <a:r>
              <a:rPr lang="en-US" dirty="0" err="1" smtClean="0"/>
              <a:t>právních</a:t>
            </a:r>
            <a:r>
              <a:rPr lang="en-US" dirty="0" smtClean="0"/>
              <a:t> </a:t>
            </a:r>
            <a:r>
              <a:rPr lang="en-US" dirty="0" err="1" smtClean="0"/>
              <a:t>norem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správě</a:t>
            </a:r>
            <a:r>
              <a:rPr lang="en-US" dirty="0" smtClean="0"/>
              <a:t> (</a:t>
            </a:r>
            <a:r>
              <a:rPr lang="en-US" dirty="0" err="1" smtClean="0"/>
              <a:t>administrativě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) a </a:t>
            </a:r>
            <a:r>
              <a:rPr lang="en-US" dirty="0" err="1" smtClean="0"/>
              <a:t>územní</a:t>
            </a:r>
            <a:r>
              <a:rPr lang="en-US" dirty="0" smtClean="0"/>
              <a:t> </a:t>
            </a:r>
            <a:r>
              <a:rPr lang="en-US" dirty="0" err="1" smtClean="0"/>
              <a:t>samosprávě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zabývá</a:t>
            </a:r>
            <a:r>
              <a:rPr lang="en-US" dirty="0" smtClean="0"/>
              <a:t> se </a:t>
            </a:r>
            <a:r>
              <a:rPr lang="en-US" dirty="0" err="1" smtClean="0"/>
              <a:t>občanskými</a:t>
            </a:r>
            <a:r>
              <a:rPr lang="en-US" dirty="0" smtClean="0"/>
              <a:t> </a:t>
            </a:r>
            <a:r>
              <a:rPr lang="en-US" dirty="0" err="1" smtClean="0"/>
              <a:t>záležitostmi</a:t>
            </a:r>
            <a:r>
              <a:rPr lang="en-US" dirty="0" smtClean="0"/>
              <a:t>, </a:t>
            </a:r>
            <a:r>
              <a:rPr lang="en-US" dirty="0" err="1" smtClean="0"/>
              <a:t>veřejným</a:t>
            </a:r>
            <a:r>
              <a:rPr lang="en-US" dirty="0" smtClean="0"/>
              <a:t> </a:t>
            </a:r>
            <a:r>
              <a:rPr lang="en-US" dirty="0" err="1" smtClean="0"/>
              <a:t>pořádkem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Prameny</a:t>
            </a:r>
            <a:r>
              <a:rPr lang="en-US" dirty="0" smtClean="0"/>
              <a:t> - </a:t>
            </a:r>
            <a:r>
              <a:rPr lang="en-US" dirty="0" err="1" smtClean="0"/>
              <a:t>Ústava</a:t>
            </a:r>
            <a:r>
              <a:rPr lang="en-US" dirty="0" smtClean="0"/>
              <a:t> ČR,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obecním</a:t>
            </a:r>
            <a:r>
              <a:rPr lang="en-US" dirty="0" smtClean="0"/>
              <a:t> </a:t>
            </a:r>
            <a:r>
              <a:rPr lang="en-US" dirty="0" err="1" smtClean="0"/>
              <a:t>zřízení</a:t>
            </a:r>
            <a:r>
              <a:rPr lang="en-US" dirty="0" smtClean="0"/>
              <a:t>,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krajském</a:t>
            </a:r>
            <a:r>
              <a:rPr lang="en-US" dirty="0" smtClean="0"/>
              <a:t> </a:t>
            </a:r>
            <a:r>
              <a:rPr lang="en-US" dirty="0" err="1" smtClean="0"/>
              <a:t>zřízení</a:t>
            </a:r>
            <a:r>
              <a:rPr lang="en-US" dirty="0" smtClean="0"/>
              <a:t>,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správním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(</a:t>
            </a:r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řád</a:t>
            </a:r>
            <a:r>
              <a:rPr lang="en-US" dirty="0" smtClean="0"/>
              <a:t>),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Policii</a:t>
            </a:r>
            <a:r>
              <a:rPr lang="en-US" dirty="0" smtClean="0"/>
              <a:t> ČR,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obecní</a:t>
            </a:r>
            <a:r>
              <a:rPr lang="en-US" dirty="0" smtClean="0"/>
              <a:t> </a:t>
            </a:r>
            <a:r>
              <a:rPr lang="en-US" dirty="0" err="1" smtClean="0"/>
              <a:t>policii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Veřejná</a:t>
            </a:r>
            <a:r>
              <a:rPr lang="en-US" dirty="0" smtClean="0"/>
              <a:t> </a:t>
            </a:r>
            <a:r>
              <a:rPr lang="en-US" dirty="0" err="1" smtClean="0"/>
              <a:t>správa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a)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správa</a:t>
            </a:r>
            <a:r>
              <a:rPr lang="en-US" dirty="0" smtClean="0"/>
              <a:t> -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(</a:t>
            </a:r>
            <a:r>
              <a:rPr lang="en-US" dirty="0" err="1" smtClean="0"/>
              <a:t>ministerstva</a:t>
            </a:r>
            <a:r>
              <a:rPr lang="en-US" dirty="0" smtClean="0"/>
              <a:t>, </a:t>
            </a:r>
            <a:r>
              <a:rPr lang="en-US" dirty="0" err="1" smtClean="0"/>
              <a:t>okresy</a:t>
            </a:r>
            <a:r>
              <a:rPr lang="en-US" dirty="0" smtClean="0"/>
              <a:t>)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samospráva</a:t>
            </a:r>
            <a:r>
              <a:rPr lang="en-US" dirty="0" smtClean="0"/>
              <a:t> - </a:t>
            </a:r>
            <a:r>
              <a:rPr lang="en-US" dirty="0" err="1" smtClean="0"/>
              <a:t>orgány</a:t>
            </a:r>
            <a:r>
              <a:rPr lang="en-US" dirty="0" smtClean="0"/>
              <a:t> s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subjektivitou</a:t>
            </a:r>
            <a:r>
              <a:rPr lang="en-US" dirty="0" smtClean="0"/>
              <a:t> a </a:t>
            </a:r>
            <a:r>
              <a:rPr lang="en-US" dirty="0" err="1" smtClean="0"/>
              <a:t>jistou</a:t>
            </a:r>
            <a:r>
              <a:rPr lang="en-US" dirty="0" smtClean="0"/>
              <a:t> </a:t>
            </a:r>
            <a:r>
              <a:rPr lang="en-US" dirty="0" err="1" smtClean="0"/>
              <a:t>mírou</a:t>
            </a:r>
            <a:r>
              <a:rPr lang="en-US" dirty="0" smtClean="0"/>
              <a:t> </a:t>
            </a:r>
            <a:r>
              <a:rPr lang="en-US" dirty="0" err="1" smtClean="0"/>
              <a:t>autonomie</a:t>
            </a:r>
            <a:r>
              <a:rPr lang="en-US" dirty="0" smtClean="0"/>
              <a:t> (</a:t>
            </a:r>
            <a:r>
              <a:rPr lang="en-US" dirty="0" err="1" smtClean="0"/>
              <a:t>obce</a:t>
            </a:r>
            <a:r>
              <a:rPr lang="en-US" dirty="0" smtClean="0"/>
              <a:t>, </a:t>
            </a:r>
            <a:r>
              <a:rPr lang="en-US" dirty="0" err="1" smtClean="0"/>
              <a:t>kraje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nižších</a:t>
            </a:r>
            <a:r>
              <a:rPr lang="en-US" dirty="0" smtClean="0"/>
              <a:t> </a:t>
            </a:r>
            <a:r>
              <a:rPr lang="en-US" dirty="0" err="1" smtClean="0"/>
              <a:t>územních</a:t>
            </a:r>
            <a:r>
              <a:rPr lang="en-US" dirty="0" smtClean="0"/>
              <a:t> </a:t>
            </a:r>
            <a:r>
              <a:rPr lang="en-US" dirty="0" err="1" smtClean="0"/>
              <a:t>celků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podřízeny</a:t>
            </a:r>
            <a:r>
              <a:rPr lang="en-US" dirty="0" smtClean="0"/>
              <a:t> </a:t>
            </a:r>
            <a:r>
              <a:rPr lang="en-US" dirty="0" err="1" smtClean="0"/>
              <a:t>orgánům</a:t>
            </a:r>
            <a:r>
              <a:rPr lang="en-US" dirty="0" smtClean="0"/>
              <a:t> </a:t>
            </a:r>
            <a:r>
              <a:rPr lang="en-US" dirty="0" err="1" smtClean="0"/>
              <a:t>vyšších</a:t>
            </a:r>
            <a:r>
              <a:rPr lang="en-US" dirty="0" smtClean="0"/>
              <a:t> </a:t>
            </a:r>
            <a:r>
              <a:rPr lang="en-US" dirty="0" err="1" smtClean="0"/>
              <a:t>územních</a:t>
            </a:r>
            <a:r>
              <a:rPr lang="en-US" dirty="0" smtClean="0"/>
              <a:t> </a:t>
            </a:r>
            <a:r>
              <a:rPr lang="en-US" dirty="0" err="1" smtClean="0"/>
              <a:t>celků</a:t>
            </a:r>
            <a:r>
              <a:rPr lang="en-US" dirty="0" smtClean="0"/>
              <a:t> (</a:t>
            </a:r>
            <a:r>
              <a:rPr lang="en-US" dirty="0" err="1" smtClean="0"/>
              <a:t>nejvyšším</a:t>
            </a:r>
            <a:r>
              <a:rPr lang="en-US" dirty="0" smtClean="0"/>
              <a:t> </a:t>
            </a:r>
            <a:r>
              <a:rPr lang="en-US" dirty="0" err="1" smtClean="0"/>
              <a:t>orgánem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vláda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Nejnižší</a:t>
            </a:r>
            <a:r>
              <a:rPr lang="en-US" dirty="0" smtClean="0"/>
              <a:t> </a:t>
            </a:r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jednotkou</a:t>
            </a:r>
            <a:r>
              <a:rPr lang="en-US" dirty="0" smtClean="0"/>
              <a:t> je OBEC (</a:t>
            </a:r>
            <a:r>
              <a:rPr lang="en-US" dirty="0" err="1" smtClean="0"/>
              <a:t>v</a:t>
            </a:r>
            <a:r>
              <a:rPr lang="en-US" dirty="0" smtClean="0"/>
              <a:t> ČR </a:t>
            </a:r>
            <a:r>
              <a:rPr lang="en-US" dirty="0" err="1" smtClean="0"/>
              <a:t>něco</a:t>
            </a:r>
            <a:r>
              <a:rPr lang="en-US" dirty="0" smtClean="0"/>
              <a:t> </a:t>
            </a:r>
            <a:r>
              <a:rPr lang="en-US" dirty="0" err="1" smtClean="0"/>
              <a:t>málo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6 </a:t>
            </a:r>
            <a:r>
              <a:rPr lang="en-US" dirty="0" err="1" smtClean="0"/>
              <a:t>tisíc</a:t>
            </a:r>
            <a:r>
              <a:rPr lang="en-US" dirty="0" smtClean="0"/>
              <a:t> </a:t>
            </a:r>
            <a:r>
              <a:rPr lang="en-US" dirty="0" err="1" smtClean="0"/>
              <a:t>obcí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Obecní</a:t>
            </a:r>
            <a:r>
              <a:rPr lang="en-US" dirty="0" smtClean="0"/>
              <a:t> </a:t>
            </a:r>
            <a:r>
              <a:rPr lang="en-US" dirty="0" err="1" smtClean="0"/>
              <a:t>zřízení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a) </a:t>
            </a:r>
            <a:r>
              <a:rPr lang="en-US" dirty="0" err="1" smtClean="0"/>
              <a:t>obec</a:t>
            </a:r>
            <a:r>
              <a:rPr lang="en-US" dirty="0" smtClean="0"/>
              <a:t> -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obecní</a:t>
            </a:r>
            <a:r>
              <a:rPr lang="en-US" dirty="0" smtClean="0"/>
              <a:t> </a:t>
            </a:r>
            <a:r>
              <a:rPr lang="en-US" dirty="0" err="1" smtClean="0"/>
              <a:t>úřad</a:t>
            </a:r>
            <a:r>
              <a:rPr lang="en-US" dirty="0" smtClean="0"/>
              <a:t>, </a:t>
            </a:r>
            <a:r>
              <a:rPr lang="en-US" dirty="0" err="1" smtClean="0"/>
              <a:t>zastupitelstvo</a:t>
            </a:r>
            <a:r>
              <a:rPr lang="en-US" dirty="0" smtClean="0"/>
              <a:t>, </a:t>
            </a:r>
            <a:r>
              <a:rPr lang="en-US" dirty="0" err="1" smtClean="0"/>
              <a:t>radu</a:t>
            </a:r>
            <a:r>
              <a:rPr lang="en-US" dirty="0" smtClean="0"/>
              <a:t> </a:t>
            </a:r>
            <a:r>
              <a:rPr lang="en-US" dirty="0" err="1" smtClean="0"/>
              <a:t>starostu</a:t>
            </a:r>
            <a:endParaRPr lang="en-US" dirty="0" smtClean="0"/>
          </a:p>
          <a:p>
            <a:r>
              <a:rPr lang="en-US" dirty="0" err="1" smtClean="0"/>
              <a:t>b</a:t>
            </a:r>
            <a:r>
              <a:rPr lang="en-US" dirty="0" smtClean="0"/>
              <a:t>) </a:t>
            </a:r>
            <a:r>
              <a:rPr lang="en-US" dirty="0" err="1" smtClean="0"/>
              <a:t>město</a:t>
            </a:r>
            <a:r>
              <a:rPr lang="en-US" dirty="0" smtClean="0"/>
              <a:t> -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městské</a:t>
            </a:r>
            <a:r>
              <a:rPr lang="en-US" dirty="0" smtClean="0"/>
              <a:t> </a:t>
            </a:r>
            <a:r>
              <a:rPr lang="en-US" dirty="0" err="1" smtClean="0"/>
              <a:t>zastupitelstvo</a:t>
            </a:r>
            <a:r>
              <a:rPr lang="en-US" dirty="0" smtClean="0"/>
              <a:t>, </a:t>
            </a:r>
            <a:r>
              <a:rPr lang="en-US" dirty="0" err="1" smtClean="0"/>
              <a:t>radu</a:t>
            </a:r>
            <a:r>
              <a:rPr lang="en-US" dirty="0" smtClean="0"/>
              <a:t>, </a:t>
            </a:r>
            <a:r>
              <a:rPr lang="en-US" dirty="0" err="1" smtClean="0"/>
              <a:t>starostu</a:t>
            </a:r>
            <a:endParaRPr lang="en-US" dirty="0" smtClean="0"/>
          </a:p>
          <a:p>
            <a:r>
              <a:rPr lang="en-US" dirty="0" err="1" smtClean="0"/>
              <a:t>c</a:t>
            </a:r>
            <a:r>
              <a:rPr lang="en-US" dirty="0" smtClean="0"/>
              <a:t>) </a:t>
            </a:r>
            <a:r>
              <a:rPr lang="en-US" dirty="0" err="1" smtClean="0"/>
              <a:t>statutární</a:t>
            </a:r>
            <a:r>
              <a:rPr lang="en-US" dirty="0" smtClean="0"/>
              <a:t> </a:t>
            </a:r>
            <a:r>
              <a:rPr lang="en-US" dirty="0" err="1" smtClean="0"/>
              <a:t>města</a:t>
            </a:r>
            <a:r>
              <a:rPr lang="en-US" dirty="0" smtClean="0"/>
              <a:t> - </a:t>
            </a:r>
            <a:r>
              <a:rPr lang="en-US" dirty="0" err="1" smtClean="0"/>
              <a:t>jmenovitě</a:t>
            </a:r>
            <a:r>
              <a:rPr lang="en-US" dirty="0" smtClean="0"/>
              <a:t> </a:t>
            </a:r>
            <a:r>
              <a:rPr lang="en-US" dirty="0" err="1" smtClean="0"/>
              <a:t>uvedena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zákoně</a:t>
            </a:r>
            <a:r>
              <a:rPr lang="en-US" dirty="0" smtClean="0"/>
              <a:t>,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rozděleno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městské</a:t>
            </a:r>
            <a:r>
              <a:rPr lang="en-US" dirty="0" smtClean="0"/>
              <a:t> </a:t>
            </a:r>
            <a:r>
              <a:rPr lang="en-US" dirty="0" err="1" smtClean="0"/>
              <a:t>obvody</a:t>
            </a:r>
            <a:r>
              <a:rPr lang="en-US" dirty="0" smtClean="0"/>
              <a:t> a </a:t>
            </a:r>
            <a:r>
              <a:rPr lang="en-US" dirty="0" err="1" smtClean="0"/>
              <a:t>části</a:t>
            </a:r>
            <a:r>
              <a:rPr lang="en-US" dirty="0" smtClean="0"/>
              <a:t>,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městskou</a:t>
            </a:r>
            <a:r>
              <a:rPr lang="en-US" dirty="0" smtClean="0"/>
              <a:t> </a:t>
            </a:r>
            <a:r>
              <a:rPr lang="en-US" dirty="0" err="1" smtClean="0"/>
              <a:t>správu</a:t>
            </a:r>
            <a:r>
              <a:rPr lang="en-US" dirty="0" smtClean="0"/>
              <a:t>,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magistrát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čele</a:t>
            </a:r>
            <a:r>
              <a:rPr lang="en-US" dirty="0" smtClean="0"/>
              <a:t> </a:t>
            </a:r>
            <a:r>
              <a:rPr lang="en-US" dirty="0" err="1" smtClean="0"/>
              <a:t>stojí</a:t>
            </a:r>
            <a:r>
              <a:rPr lang="en-US" dirty="0" smtClean="0"/>
              <a:t> </a:t>
            </a:r>
            <a:r>
              <a:rPr lang="en-US" dirty="0" err="1" smtClean="0"/>
              <a:t>primátor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-Brno, Karlovy Vary, </a:t>
            </a:r>
            <a:r>
              <a:rPr lang="en-US" dirty="0" err="1" smtClean="0"/>
              <a:t>Kladno</a:t>
            </a:r>
            <a:r>
              <a:rPr lang="en-US" dirty="0" smtClean="0"/>
              <a:t>, Liberec, Ostrava, Pardubice </a:t>
            </a:r>
          </a:p>
          <a:p>
            <a:r>
              <a:rPr lang="en-US" dirty="0" err="1" smtClean="0"/>
              <a:t>Praha</a:t>
            </a:r>
            <a:r>
              <a:rPr lang="en-US" dirty="0" smtClean="0"/>
              <a:t> - </a:t>
            </a:r>
            <a:r>
              <a:rPr lang="en-US" dirty="0" err="1" smtClean="0"/>
              <a:t>zvláštní</a:t>
            </a:r>
            <a:r>
              <a:rPr lang="en-US" dirty="0" smtClean="0"/>
              <a:t> </a:t>
            </a:r>
            <a:r>
              <a:rPr lang="en-US" dirty="0" err="1" smtClean="0"/>
              <a:t>postavení</a:t>
            </a:r>
            <a:r>
              <a:rPr lang="en-US" dirty="0" smtClean="0"/>
              <a:t> -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kraje</a:t>
            </a:r>
            <a:r>
              <a:rPr lang="en-US" dirty="0" smtClean="0"/>
              <a:t>, </a:t>
            </a:r>
            <a:r>
              <a:rPr lang="en-US" dirty="0" err="1" smtClean="0"/>
              <a:t>magistrát</a:t>
            </a:r>
            <a:r>
              <a:rPr lang="en-US" dirty="0" smtClean="0"/>
              <a:t>, </a:t>
            </a:r>
            <a:r>
              <a:rPr lang="en-US" dirty="0" err="1" smtClean="0"/>
              <a:t>rada</a:t>
            </a:r>
            <a:r>
              <a:rPr lang="en-US" dirty="0" smtClean="0"/>
              <a:t>, </a:t>
            </a:r>
            <a:r>
              <a:rPr lang="en-US" dirty="0" err="1" smtClean="0"/>
              <a:t>primátor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Hospodaření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rozpočtu</a:t>
            </a:r>
            <a:r>
              <a:rPr lang="en-US" dirty="0" smtClean="0"/>
              <a:t> </a:t>
            </a:r>
            <a:r>
              <a:rPr lang="en-US" dirty="0" err="1" smtClean="0"/>
              <a:t>sestavovaného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</a:p>
          <a:p>
            <a:endParaRPr lang="cs-CZ" dirty="0" smtClean="0"/>
          </a:p>
          <a:p>
            <a:r>
              <a:rPr lang="en-US" dirty="0" err="1" smtClean="0"/>
              <a:t>příjmy</a:t>
            </a:r>
            <a:r>
              <a:rPr lang="en-US" dirty="0" smtClean="0"/>
              <a:t> </a:t>
            </a:r>
            <a:r>
              <a:rPr lang="en-US" dirty="0" err="1" smtClean="0"/>
              <a:t>obce</a:t>
            </a:r>
            <a:r>
              <a:rPr lang="en-US" dirty="0" smtClean="0"/>
              <a:t> - </a:t>
            </a:r>
            <a:r>
              <a:rPr lang="en-US" dirty="0" err="1" smtClean="0"/>
              <a:t>podíl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daních</a:t>
            </a:r>
            <a:r>
              <a:rPr lang="en-US" dirty="0" smtClean="0"/>
              <a:t> </a:t>
            </a:r>
            <a:r>
              <a:rPr lang="en-US" dirty="0" err="1" smtClean="0"/>
              <a:t>odvedených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, </a:t>
            </a:r>
            <a:r>
              <a:rPr lang="en-US" dirty="0" err="1" smtClean="0"/>
              <a:t>fondy</a:t>
            </a:r>
            <a:r>
              <a:rPr lang="en-US" dirty="0" smtClean="0"/>
              <a:t>, </a:t>
            </a:r>
            <a:r>
              <a:rPr lang="en-US" dirty="0" err="1" smtClean="0"/>
              <a:t>poplatky</a:t>
            </a:r>
            <a:r>
              <a:rPr lang="en-US" dirty="0" smtClean="0"/>
              <a:t>, </a:t>
            </a:r>
            <a:r>
              <a:rPr lang="en-US" dirty="0" err="1" smtClean="0"/>
              <a:t>podnikatelská</a:t>
            </a:r>
            <a:r>
              <a:rPr lang="en-US" dirty="0" smtClean="0"/>
              <a:t> </a:t>
            </a:r>
            <a:r>
              <a:rPr lang="en-US" dirty="0" err="1" smtClean="0"/>
              <a:t>činnost</a:t>
            </a:r>
            <a:r>
              <a:rPr lang="en-US" dirty="0" smtClean="0"/>
              <a:t>, </a:t>
            </a:r>
            <a:r>
              <a:rPr lang="en-US" dirty="0" err="1" smtClean="0"/>
              <a:t>dotace</a:t>
            </a:r>
            <a:r>
              <a:rPr lang="en-US" dirty="0" smtClean="0"/>
              <a:t> z </a:t>
            </a:r>
            <a:r>
              <a:rPr lang="en-US" dirty="0" err="1" smtClean="0"/>
              <a:t>rozpočtu</a:t>
            </a:r>
            <a:r>
              <a:rPr lang="en-US" dirty="0" smtClean="0"/>
              <a:t>, </a:t>
            </a:r>
            <a:r>
              <a:rPr lang="en-US" dirty="0" err="1" smtClean="0"/>
              <a:t>výnosy</a:t>
            </a:r>
            <a:r>
              <a:rPr lang="en-US" dirty="0" smtClean="0"/>
              <a:t> </a:t>
            </a:r>
            <a:r>
              <a:rPr lang="en-US" dirty="0" err="1" smtClean="0"/>
              <a:t>sbírek</a:t>
            </a:r>
            <a:r>
              <a:rPr lang="en-US" dirty="0" smtClean="0"/>
              <a:t>, </a:t>
            </a:r>
            <a:r>
              <a:rPr lang="en-US" dirty="0" err="1" smtClean="0"/>
              <a:t>výnos</a:t>
            </a:r>
            <a:r>
              <a:rPr lang="en-US" dirty="0" smtClean="0"/>
              <a:t> z </a:t>
            </a:r>
            <a:r>
              <a:rPr lang="en-US" dirty="0" err="1" smtClean="0"/>
              <a:t>obecního</a:t>
            </a:r>
            <a:r>
              <a:rPr lang="en-US" dirty="0" smtClean="0"/>
              <a:t> </a:t>
            </a:r>
            <a:r>
              <a:rPr lang="en-US" dirty="0" err="1" smtClean="0"/>
              <a:t>majetku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Působnost</a:t>
            </a:r>
            <a:r>
              <a:rPr lang="en-US" dirty="0" smtClean="0"/>
              <a:t> </a:t>
            </a:r>
            <a:r>
              <a:rPr lang="en-US" dirty="0" err="1" smtClean="0"/>
              <a:t>obce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27"/>
            <a:ext cx="8229600" cy="543645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samostatná</a:t>
            </a:r>
            <a:r>
              <a:rPr lang="en-US" dirty="0" smtClean="0"/>
              <a:t> </a:t>
            </a:r>
            <a:r>
              <a:rPr lang="en-US" dirty="0" err="1" smtClean="0"/>
              <a:t>působnost</a:t>
            </a:r>
            <a:r>
              <a:rPr lang="en-US" dirty="0" smtClean="0"/>
              <a:t> -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spravuje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obecní</a:t>
            </a:r>
            <a:r>
              <a:rPr lang="en-US" dirty="0" smtClean="0"/>
              <a:t> </a:t>
            </a:r>
            <a:r>
              <a:rPr lang="en-US" dirty="0" err="1" smtClean="0"/>
              <a:t>záležitosti</a:t>
            </a:r>
            <a:r>
              <a:rPr lang="en-US" dirty="0" smtClean="0"/>
              <a:t> - </a:t>
            </a:r>
            <a:r>
              <a:rPr lang="en-US" dirty="0" err="1" smtClean="0"/>
              <a:t>obecní</a:t>
            </a:r>
            <a:r>
              <a:rPr lang="en-US" dirty="0" smtClean="0"/>
              <a:t> </a:t>
            </a:r>
            <a:r>
              <a:rPr lang="en-US" dirty="0" err="1" smtClean="0"/>
              <a:t>samospráva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přenesená</a:t>
            </a:r>
            <a:r>
              <a:rPr lang="en-US" dirty="0" smtClean="0"/>
              <a:t> </a:t>
            </a:r>
            <a:r>
              <a:rPr lang="en-US" dirty="0" err="1" smtClean="0"/>
              <a:t>působnost</a:t>
            </a:r>
            <a:r>
              <a:rPr lang="en-US" dirty="0" smtClean="0"/>
              <a:t>  - </a:t>
            </a:r>
            <a:r>
              <a:rPr lang="en-US" dirty="0" err="1" smtClean="0"/>
              <a:t>představuje</a:t>
            </a:r>
            <a:r>
              <a:rPr lang="en-US" dirty="0" smtClean="0"/>
              <a:t> </a:t>
            </a:r>
            <a:r>
              <a:rPr lang="en-US" dirty="0" err="1" smtClean="0"/>
              <a:t>podíl</a:t>
            </a:r>
            <a:r>
              <a:rPr lang="en-US" dirty="0" smtClean="0"/>
              <a:t> </a:t>
            </a:r>
            <a:r>
              <a:rPr lang="en-US" dirty="0" err="1" smtClean="0"/>
              <a:t>obce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výkonu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 (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stavebním</a:t>
            </a:r>
            <a:r>
              <a:rPr lang="en-US" dirty="0" smtClean="0"/>
              <a:t> </a:t>
            </a:r>
            <a:r>
              <a:rPr lang="en-US" dirty="0" err="1" smtClean="0"/>
              <a:t>řádu</a:t>
            </a:r>
            <a:r>
              <a:rPr lang="en-US" dirty="0" smtClean="0"/>
              <a:t>,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výši</a:t>
            </a:r>
            <a:r>
              <a:rPr lang="en-US" dirty="0" smtClean="0"/>
              <a:t> </a:t>
            </a:r>
            <a:r>
              <a:rPr lang="en-US" dirty="0" err="1" smtClean="0"/>
              <a:t>správních</a:t>
            </a:r>
            <a:r>
              <a:rPr lang="en-US" dirty="0" smtClean="0"/>
              <a:t> </a:t>
            </a:r>
            <a:r>
              <a:rPr lang="en-US" dirty="0" err="1" smtClean="0"/>
              <a:t>poplatků</a:t>
            </a:r>
            <a:r>
              <a:rPr lang="en-US" dirty="0" smtClean="0"/>
              <a:t>, </a:t>
            </a:r>
            <a:r>
              <a:rPr lang="en-US" dirty="0" err="1" smtClean="0"/>
              <a:t>přestupky</a:t>
            </a:r>
            <a:r>
              <a:rPr lang="en-US" dirty="0" smtClean="0"/>
              <a:t>, </a:t>
            </a:r>
            <a:r>
              <a:rPr lang="en-US" dirty="0" err="1" smtClean="0"/>
              <a:t>matriky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err="1" smtClean="0"/>
              <a:t>rozšířená</a:t>
            </a:r>
            <a:r>
              <a:rPr lang="en-US" dirty="0" smtClean="0"/>
              <a:t> </a:t>
            </a:r>
            <a:r>
              <a:rPr lang="en-US" dirty="0" err="1" smtClean="0"/>
              <a:t>působností</a:t>
            </a:r>
            <a:r>
              <a:rPr lang="en-US" dirty="0" smtClean="0"/>
              <a:t>  - </a:t>
            </a:r>
            <a:r>
              <a:rPr lang="en-US" dirty="0" err="1" smtClean="0"/>
              <a:t>města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kterých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obecní</a:t>
            </a:r>
            <a:r>
              <a:rPr lang="en-US" dirty="0" smtClean="0"/>
              <a:t> </a:t>
            </a:r>
            <a:r>
              <a:rPr lang="en-US" dirty="0" err="1" smtClean="0"/>
              <a:t>úřady</a:t>
            </a:r>
            <a:r>
              <a:rPr lang="en-US" dirty="0" smtClean="0"/>
              <a:t> </a:t>
            </a:r>
            <a:r>
              <a:rPr lang="en-US" dirty="0" err="1" smtClean="0"/>
              <a:t>pověřeny</a:t>
            </a:r>
            <a:r>
              <a:rPr lang="en-US" dirty="0" smtClean="0"/>
              <a:t> </a:t>
            </a:r>
            <a:r>
              <a:rPr lang="en-US" dirty="0" err="1" smtClean="0"/>
              <a:t>vykonáváním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menší</a:t>
            </a:r>
            <a:r>
              <a:rPr lang="en-US" dirty="0" smtClean="0"/>
              <a:t> </a:t>
            </a:r>
            <a:r>
              <a:rPr lang="en-US" dirty="0" err="1" smtClean="0"/>
              <a:t>obce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jsou</a:t>
            </a:r>
            <a:r>
              <a:rPr lang="en-US" dirty="0" smtClean="0"/>
              <a:t> to </a:t>
            </a:r>
            <a:r>
              <a:rPr lang="en-US" dirty="0" err="1" smtClean="0"/>
              <a:t>bývalá</a:t>
            </a:r>
            <a:r>
              <a:rPr lang="en-US" dirty="0" smtClean="0"/>
              <a:t> </a:t>
            </a:r>
            <a:r>
              <a:rPr lang="en-US" dirty="0" err="1" smtClean="0"/>
              <a:t>okresní</a:t>
            </a:r>
            <a:r>
              <a:rPr lang="en-US" dirty="0" smtClean="0"/>
              <a:t> </a:t>
            </a:r>
            <a:r>
              <a:rPr lang="en-US" dirty="0" err="1" smtClean="0"/>
              <a:t>města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Zahájení na žádost (stavební povolení), z moci úřední (nepovolená stavba, přestupek)</a:t>
            </a:r>
          </a:p>
          <a:p>
            <a:endParaRPr lang="cs-CZ" dirty="0" smtClean="0"/>
          </a:p>
          <a:p>
            <a:r>
              <a:rPr lang="cs-CZ" dirty="0" smtClean="0"/>
              <a:t>Rozhodnutí, odvolání (nadřízený orgán)</a:t>
            </a:r>
          </a:p>
          <a:p>
            <a:endParaRPr lang="cs-CZ" dirty="0" smtClean="0"/>
          </a:p>
          <a:p>
            <a:r>
              <a:rPr lang="cs-CZ" dirty="0" smtClean="0"/>
              <a:t>Účastníci řízení vyrozuměni poštou (fikce doručení) nebo </a:t>
            </a:r>
            <a:r>
              <a:rPr lang="cs-CZ" smtClean="0"/>
              <a:t>veřejnou vyhláškou</a:t>
            </a:r>
          </a:p>
          <a:p>
            <a:endParaRPr lang="cs-CZ" dirty="0" smtClean="0"/>
          </a:p>
          <a:p>
            <a:r>
              <a:rPr lang="cs-CZ" dirty="0" smtClean="0"/>
              <a:t>Správní soud, nejvyšší správní soud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Trestný</a:t>
            </a:r>
            <a:r>
              <a:rPr lang="en-US" dirty="0" smtClean="0"/>
              <a:t> </a:t>
            </a:r>
            <a:r>
              <a:rPr lang="en-US" dirty="0" err="1" smtClean="0"/>
              <a:t>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TRESTNÝ ČIN – </a:t>
            </a:r>
            <a:r>
              <a:rPr lang="en-US" dirty="0" err="1" smtClean="0"/>
              <a:t>jednání</a:t>
            </a:r>
            <a:r>
              <a:rPr lang="en-US" dirty="0" smtClean="0"/>
              <a:t> </a:t>
            </a:r>
            <a:r>
              <a:rPr lang="en-US" dirty="0" err="1" smtClean="0"/>
              <a:t>nebezpečné</a:t>
            </a:r>
            <a:r>
              <a:rPr lang="en-US" dirty="0" smtClean="0"/>
              <a:t> pro </a:t>
            </a:r>
            <a:r>
              <a:rPr lang="en-US" dirty="0" err="1" smtClean="0"/>
              <a:t>společnost</a:t>
            </a:r>
            <a:r>
              <a:rPr lang="en-US" dirty="0" smtClean="0"/>
              <a:t>, </a:t>
            </a:r>
            <a:r>
              <a:rPr lang="en-US" dirty="0" err="1" smtClean="0"/>
              <a:t>jehož</a:t>
            </a:r>
            <a:r>
              <a:rPr lang="en-US" dirty="0" smtClean="0"/>
              <a:t> </a:t>
            </a:r>
            <a:r>
              <a:rPr lang="en-US" dirty="0" err="1" smtClean="0"/>
              <a:t>znaky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definovány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zvláštní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</a:t>
            </a:r>
            <a:r>
              <a:rPr lang="en-US" dirty="0" err="1" smtClean="0"/>
              <a:t>trestního</a:t>
            </a:r>
            <a:r>
              <a:rPr lang="en-US" dirty="0" smtClean="0"/>
              <a:t> </a:t>
            </a:r>
            <a:r>
              <a:rPr lang="en-US" dirty="0" err="1" smtClean="0"/>
              <a:t>zákoníku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přečiny</a:t>
            </a:r>
            <a:r>
              <a:rPr lang="en-US" dirty="0" smtClean="0"/>
              <a:t> – TČ do 5 let </a:t>
            </a:r>
            <a:r>
              <a:rPr lang="en-US" dirty="0" err="1" smtClean="0"/>
              <a:t>odnětí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, 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nedbalosti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zločiny</a:t>
            </a:r>
            <a:r>
              <a:rPr lang="en-US" dirty="0" smtClean="0"/>
              <a:t> – TČ </a:t>
            </a:r>
            <a:r>
              <a:rPr lang="en-US" dirty="0" err="1" smtClean="0"/>
              <a:t>nad</a:t>
            </a:r>
            <a:r>
              <a:rPr lang="en-US" dirty="0" smtClean="0"/>
              <a:t> 5 let </a:t>
            </a:r>
          </a:p>
          <a:p>
            <a:r>
              <a:rPr lang="en-US" dirty="0" err="1" smtClean="0"/>
              <a:t>zvlášť</a:t>
            </a:r>
            <a:r>
              <a:rPr lang="en-US" dirty="0" smtClean="0"/>
              <a:t> </a:t>
            </a:r>
            <a:r>
              <a:rPr lang="en-US" dirty="0" err="1" smtClean="0"/>
              <a:t>závažné</a:t>
            </a:r>
            <a:r>
              <a:rPr lang="en-US" dirty="0" smtClean="0"/>
              <a:t> </a:t>
            </a:r>
            <a:r>
              <a:rPr lang="en-US" dirty="0" err="1" smtClean="0"/>
              <a:t>zločiny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– </a:t>
            </a:r>
            <a:r>
              <a:rPr lang="en-US" dirty="0" err="1" smtClean="0"/>
              <a:t>nad</a:t>
            </a:r>
            <a:r>
              <a:rPr lang="en-US" dirty="0" smtClean="0"/>
              <a:t> 10 let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700" y="4180480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Naplnění</a:t>
            </a:r>
            <a:r>
              <a:rPr lang="en-US" u="sng" dirty="0" smtClean="0"/>
              <a:t> </a:t>
            </a:r>
            <a:r>
              <a:rPr lang="en-US" u="sng" dirty="0" err="1" smtClean="0"/>
              <a:t>skutkové</a:t>
            </a:r>
            <a:r>
              <a:rPr lang="en-US" u="sng" dirty="0" smtClean="0"/>
              <a:t> </a:t>
            </a:r>
            <a:r>
              <a:rPr lang="en-US" u="sng" dirty="0" err="1" smtClean="0"/>
              <a:t>podstaty</a:t>
            </a:r>
            <a:r>
              <a:rPr lang="en-US" u="sng" dirty="0" smtClean="0"/>
              <a:t> – </a:t>
            </a:r>
            <a:r>
              <a:rPr lang="en-US" u="sng" dirty="0" err="1" smtClean="0"/>
              <a:t>skutek</a:t>
            </a:r>
            <a:r>
              <a:rPr lang="en-US" u="sng" dirty="0" smtClean="0"/>
              <a:t> </a:t>
            </a:r>
            <a:r>
              <a:rPr lang="en-US" u="sng" dirty="0" err="1" smtClean="0"/>
              <a:t>byl</a:t>
            </a:r>
            <a:r>
              <a:rPr lang="en-US" u="sng" dirty="0" smtClean="0"/>
              <a:t> </a:t>
            </a:r>
            <a:r>
              <a:rPr lang="en-US" u="sng" dirty="0" err="1" smtClean="0"/>
              <a:t>spáchán</a:t>
            </a:r>
            <a:endParaRPr lang="en-US" u="sng" dirty="0" smtClean="0"/>
          </a:p>
          <a:p>
            <a:r>
              <a:rPr lang="en-US" dirty="0" err="1" smtClean="0"/>
              <a:t>pachatel</a:t>
            </a:r>
            <a:r>
              <a:rPr lang="en-US" dirty="0" smtClean="0"/>
              <a:t> – </a:t>
            </a:r>
            <a:r>
              <a:rPr lang="en-US" dirty="0" err="1" smtClean="0"/>
              <a:t>nad</a:t>
            </a:r>
            <a:r>
              <a:rPr lang="en-US" dirty="0" smtClean="0"/>
              <a:t> 15 let, </a:t>
            </a:r>
            <a:r>
              <a:rPr lang="en-US" dirty="0" err="1" smtClean="0"/>
              <a:t>příčetný</a:t>
            </a:r>
            <a:endParaRPr lang="en-US" dirty="0" smtClean="0"/>
          </a:p>
          <a:p>
            <a:r>
              <a:rPr lang="en-US" dirty="0" err="1" smtClean="0"/>
              <a:t>vina</a:t>
            </a:r>
            <a:r>
              <a:rPr lang="en-US" dirty="0" smtClean="0"/>
              <a:t>, </a:t>
            </a:r>
            <a:r>
              <a:rPr lang="en-US" dirty="0" err="1" smtClean="0"/>
              <a:t>úmysl</a:t>
            </a:r>
            <a:r>
              <a:rPr lang="en-US" dirty="0" smtClean="0"/>
              <a:t>, </a:t>
            </a:r>
            <a:r>
              <a:rPr lang="en-US" dirty="0" err="1" smtClean="0"/>
              <a:t>nedbalost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Beztrestnost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zjištění</a:t>
            </a:r>
            <a:r>
              <a:rPr lang="en-US" dirty="0" smtClean="0"/>
              <a:t> </a:t>
            </a:r>
            <a:r>
              <a:rPr lang="en-US" dirty="0" err="1" smtClean="0"/>
              <a:t>viny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Krajní</a:t>
            </a:r>
            <a:r>
              <a:rPr lang="en-US" dirty="0" smtClean="0"/>
              <a:t> </a:t>
            </a:r>
            <a:r>
              <a:rPr lang="en-US" dirty="0" err="1" smtClean="0"/>
              <a:t>nouze</a:t>
            </a:r>
            <a:r>
              <a:rPr lang="en-US" dirty="0" smtClean="0"/>
              <a:t>, </a:t>
            </a:r>
            <a:r>
              <a:rPr lang="en-US" dirty="0" err="1" smtClean="0"/>
              <a:t>nutná</a:t>
            </a:r>
            <a:r>
              <a:rPr lang="en-US" dirty="0" smtClean="0"/>
              <a:t> </a:t>
            </a:r>
            <a:r>
              <a:rPr lang="en-US" dirty="0" err="1" smtClean="0"/>
              <a:t>obrana</a:t>
            </a:r>
            <a:r>
              <a:rPr lang="en-US" dirty="0" smtClean="0"/>
              <a:t>, </a:t>
            </a:r>
            <a:r>
              <a:rPr lang="en-US" dirty="0" err="1" smtClean="0"/>
              <a:t>mladiství</a:t>
            </a:r>
            <a:r>
              <a:rPr lang="en-US" dirty="0" smtClean="0"/>
              <a:t>, </a:t>
            </a:r>
            <a:r>
              <a:rPr lang="en-US" dirty="0" err="1" smtClean="0"/>
              <a:t>nepříčetnost</a:t>
            </a:r>
            <a:r>
              <a:rPr lang="en-US" dirty="0" smtClean="0"/>
              <a:t>, </a:t>
            </a:r>
            <a:r>
              <a:rPr lang="en-US" dirty="0" err="1" smtClean="0"/>
              <a:t>oprávněné</a:t>
            </a:r>
            <a:r>
              <a:rPr lang="en-US" dirty="0" smtClean="0"/>
              <a:t> </a:t>
            </a:r>
            <a:r>
              <a:rPr lang="en-US" dirty="0" err="1" smtClean="0"/>
              <a:t>použití</a:t>
            </a:r>
            <a:r>
              <a:rPr lang="en-US" dirty="0" smtClean="0"/>
              <a:t> </a:t>
            </a:r>
            <a:r>
              <a:rPr lang="en-US" dirty="0" err="1" smtClean="0"/>
              <a:t>zbraně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174" y="2413000"/>
            <a:ext cx="2032000" cy="20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77591"/>
            <a:ext cx="8229600" cy="6521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Stádia</a:t>
            </a:r>
            <a:r>
              <a:rPr lang="en-US" dirty="0" smtClean="0"/>
              <a:t> </a:t>
            </a:r>
            <a:r>
              <a:rPr lang="en-US" dirty="0" err="1" smtClean="0"/>
              <a:t>trestného</a:t>
            </a:r>
            <a:r>
              <a:rPr lang="en-US" dirty="0" smtClean="0"/>
              <a:t> </a:t>
            </a:r>
            <a:r>
              <a:rPr lang="en-US" dirty="0" err="1" smtClean="0"/>
              <a:t>činu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pokus</a:t>
            </a:r>
            <a:r>
              <a:rPr lang="en-US" dirty="0" smtClean="0"/>
              <a:t> a </a:t>
            </a:r>
            <a:r>
              <a:rPr lang="en-US" dirty="0" err="1" smtClean="0"/>
              <a:t>přípravu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TČ, ale </a:t>
            </a:r>
            <a:r>
              <a:rPr lang="en-US" dirty="0" err="1" smtClean="0"/>
              <a:t>muže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sníženo</a:t>
            </a:r>
            <a:endParaRPr lang="en-US" dirty="0" smtClean="0"/>
          </a:p>
          <a:p>
            <a:r>
              <a:rPr lang="en-US" dirty="0" err="1" smtClean="0"/>
              <a:t>Učiněná</a:t>
            </a:r>
            <a:r>
              <a:rPr lang="en-US" dirty="0" smtClean="0"/>
              <a:t> </a:t>
            </a:r>
            <a:r>
              <a:rPr lang="en-US" dirty="0" err="1" smtClean="0"/>
              <a:t>lítost</a:t>
            </a:r>
            <a:r>
              <a:rPr lang="en-US" dirty="0" smtClean="0"/>
              <a:t> – </a:t>
            </a:r>
            <a:r>
              <a:rPr lang="en-US" dirty="0" err="1" smtClean="0"/>
              <a:t>náprava</a:t>
            </a:r>
            <a:r>
              <a:rPr lang="en-US" dirty="0" smtClean="0"/>
              <a:t>, </a:t>
            </a:r>
            <a:r>
              <a:rPr lang="en-US" dirty="0" err="1" smtClean="0"/>
              <a:t>zabránění</a:t>
            </a:r>
            <a:r>
              <a:rPr lang="en-US" dirty="0" smtClean="0"/>
              <a:t> TČ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7620000" cy="172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6001"/>
          </a:xfrm>
        </p:spPr>
        <p:txBody>
          <a:bodyPr>
            <a:normAutofit fontScale="90000"/>
          </a:bodyPr>
          <a:lstStyle/>
          <a:p>
            <a:r>
              <a:rPr lang="en-US" sz="4400" u="sng" dirty="0" err="1" smtClean="0"/>
              <a:t>Tresty</a:t>
            </a:r>
            <a:r>
              <a:rPr lang="en-US" sz="4400" u="sng" dirty="0" smtClean="0"/>
              <a:t> a </a:t>
            </a:r>
            <a:r>
              <a:rPr lang="en-US" sz="4400" u="sng" dirty="0" err="1" smtClean="0"/>
              <a:t>ochranná</a:t>
            </a:r>
            <a:r>
              <a:rPr lang="en-US" sz="4400" u="sng" dirty="0" smtClean="0"/>
              <a:t> </a:t>
            </a:r>
            <a:r>
              <a:rPr lang="en-US" sz="4400" u="sng" dirty="0" err="1" smtClean="0"/>
              <a:t>opatřen</a:t>
            </a:r>
            <a:r>
              <a:rPr lang="en-US" sz="4400" dirty="0" err="1" smtClean="0"/>
              <a:t>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0639"/>
            <a:ext cx="8229600" cy="64210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dirty="0" smtClean="0"/>
              <a:t> - PODMÍNĚNÝ A NEPODMÍNĚNÝ TREST</a:t>
            </a:r>
          </a:p>
          <a:p>
            <a:r>
              <a:rPr lang="en-US" sz="2100" u="sng" dirty="0" err="1" smtClean="0"/>
              <a:t>odnětí</a:t>
            </a:r>
            <a:r>
              <a:rPr lang="en-US" sz="2100" u="sng" dirty="0" smtClean="0"/>
              <a:t> </a:t>
            </a:r>
            <a:r>
              <a:rPr lang="en-US" sz="2100" u="sng" dirty="0" err="1" smtClean="0"/>
              <a:t>svobody</a:t>
            </a:r>
            <a:r>
              <a:rPr lang="en-US" sz="2100" u="sng" dirty="0" smtClean="0"/>
              <a:t> </a:t>
            </a:r>
            <a:r>
              <a:rPr lang="en-US" sz="2100" dirty="0" smtClean="0"/>
              <a:t>- do 20 let, </a:t>
            </a:r>
            <a:r>
              <a:rPr lang="en-US" sz="2100" dirty="0" err="1" smtClean="0"/>
              <a:t>výjimečně</a:t>
            </a:r>
            <a:r>
              <a:rPr lang="en-US" sz="2100" dirty="0" smtClean="0"/>
              <a:t> </a:t>
            </a:r>
            <a:r>
              <a:rPr lang="en-US" sz="2100" dirty="0" err="1" smtClean="0"/>
              <a:t>trest</a:t>
            </a:r>
            <a:r>
              <a:rPr lang="en-US" sz="2100" dirty="0" smtClean="0"/>
              <a:t> 20 - 30 </a:t>
            </a:r>
            <a:r>
              <a:rPr lang="en-US" sz="2100" dirty="0" err="1" smtClean="0"/>
              <a:t>nebo</a:t>
            </a:r>
            <a:r>
              <a:rPr lang="en-US" sz="2100" dirty="0" smtClean="0"/>
              <a:t> </a:t>
            </a:r>
            <a:r>
              <a:rPr lang="en-US" sz="2100" dirty="0" err="1" smtClean="0"/>
              <a:t>na</a:t>
            </a:r>
            <a:r>
              <a:rPr lang="en-US" sz="2100" dirty="0" smtClean="0"/>
              <a:t> </a:t>
            </a:r>
            <a:r>
              <a:rPr lang="en-US" sz="2100" dirty="0" err="1" smtClean="0"/>
              <a:t>doživotí</a:t>
            </a:r>
            <a:endParaRPr lang="en-US" sz="2100" dirty="0" smtClean="0"/>
          </a:p>
          <a:p>
            <a:r>
              <a:rPr lang="en-US" sz="2100" dirty="0" err="1" smtClean="0"/>
              <a:t>ztráta</a:t>
            </a:r>
            <a:r>
              <a:rPr lang="en-US" sz="2100" dirty="0" smtClean="0"/>
              <a:t> </a:t>
            </a:r>
            <a:r>
              <a:rPr lang="en-US" sz="2100" dirty="0" err="1" smtClean="0"/>
              <a:t>čestných</a:t>
            </a:r>
            <a:r>
              <a:rPr lang="en-US" sz="2100" dirty="0" smtClean="0"/>
              <a:t> </a:t>
            </a:r>
            <a:r>
              <a:rPr lang="en-US" sz="2100" dirty="0" err="1" smtClean="0"/>
              <a:t>titulů</a:t>
            </a:r>
            <a:r>
              <a:rPr lang="en-US" sz="2100" dirty="0" smtClean="0"/>
              <a:t> a </a:t>
            </a:r>
            <a:r>
              <a:rPr lang="en-US" sz="2100" dirty="0" err="1" smtClean="0"/>
              <a:t>vyznamenání</a:t>
            </a:r>
            <a:r>
              <a:rPr lang="en-US" sz="2100" dirty="0" smtClean="0"/>
              <a:t>, </a:t>
            </a:r>
            <a:r>
              <a:rPr lang="en-US" sz="2100" dirty="0" err="1" smtClean="0"/>
              <a:t>ztráta</a:t>
            </a:r>
            <a:r>
              <a:rPr lang="en-US" sz="2100" dirty="0" smtClean="0"/>
              <a:t> </a:t>
            </a:r>
            <a:r>
              <a:rPr lang="en-US" sz="2100" dirty="0" err="1" smtClean="0"/>
              <a:t>vojenské</a:t>
            </a:r>
            <a:r>
              <a:rPr lang="en-US" sz="2100" dirty="0" smtClean="0"/>
              <a:t> </a:t>
            </a:r>
            <a:r>
              <a:rPr lang="en-US" sz="2100" dirty="0" err="1" smtClean="0"/>
              <a:t>hodnosti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zákaz</a:t>
            </a:r>
            <a:r>
              <a:rPr lang="en-US" sz="2100" dirty="0" smtClean="0"/>
              <a:t> </a:t>
            </a:r>
            <a:r>
              <a:rPr lang="en-US" sz="2100" dirty="0" err="1" smtClean="0"/>
              <a:t>činnosti</a:t>
            </a:r>
            <a:r>
              <a:rPr lang="en-US" sz="2100" dirty="0" smtClean="0"/>
              <a:t> – </a:t>
            </a:r>
            <a:r>
              <a:rPr lang="en-US" sz="2100" dirty="0" err="1" smtClean="0"/>
              <a:t>na</a:t>
            </a:r>
            <a:r>
              <a:rPr lang="en-US" sz="2100" dirty="0" smtClean="0"/>
              <a:t> max. 10 let, </a:t>
            </a:r>
            <a:r>
              <a:rPr lang="en-US" sz="2100" dirty="0" err="1" smtClean="0"/>
              <a:t>např</a:t>
            </a:r>
            <a:r>
              <a:rPr lang="en-US" sz="2100" dirty="0" smtClean="0"/>
              <a:t>. </a:t>
            </a:r>
            <a:r>
              <a:rPr lang="en-US" sz="2100" dirty="0" err="1" smtClean="0"/>
              <a:t>podnikatel</a:t>
            </a:r>
            <a:r>
              <a:rPr lang="en-US" sz="2100" dirty="0" smtClean="0"/>
              <a:t> </a:t>
            </a:r>
            <a:r>
              <a:rPr lang="en-US" sz="2100" dirty="0" err="1" smtClean="0"/>
              <a:t>nebo</a:t>
            </a:r>
            <a:r>
              <a:rPr lang="en-US" sz="2100" dirty="0" smtClean="0"/>
              <a:t> </a:t>
            </a:r>
            <a:r>
              <a:rPr lang="en-US" sz="2100" dirty="0" err="1" smtClean="0"/>
              <a:t>řidič</a:t>
            </a:r>
            <a:r>
              <a:rPr lang="en-US" sz="2100" dirty="0" smtClean="0"/>
              <a:t> </a:t>
            </a:r>
            <a:r>
              <a:rPr lang="en-US" sz="2100" dirty="0" err="1" smtClean="0"/>
              <a:t>z</a:t>
            </a:r>
            <a:r>
              <a:rPr lang="en-US" sz="2100" dirty="0" smtClean="0"/>
              <a:t> </a:t>
            </a:r>
            <a:r>
              <a:rPr lang="en-US" sz="2100" dirty="0" err="1" smtClean="0"/>
              <a:t>povolání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propadnutí</a:t>
            </a:r>
            <a:r>
              <a:rPr lang="en-US" sz="2100" dirty="0" smtClean="0"/>
              <a:t> </a:t>
            </a:r>
            <a:r>
              <a:rPr lang="en-US" sz="2100" dirty="0" err="1" smtClean="0"/>
              <a:t>majetku</a:t>
            </a:r>
            <a:r>
              <a:rPr lang="en-US" sz="2100" dirty="0" smtClean="0"/>
              <a:t> - </a:t>
            </a:r>
            <a:r>
              <a:rPr lang="en-US" sz="2100" dirty="0" err="1" smtClean="0"/>
              <a:t>nesmí</a:t>
            </a:r>
            <a:r>
              <a:rPr lang="en-US" sz="2100" dirty="0" smtClean="0"/>
              <a:t> </a:t>
            </a:r>
            <a:r>
              <a:rPr lang="en-US" sz="2100" dirty="0" err="1" smtClean="0"/>
              <a:t>věci</a:t>
            </a:r>
            <a:r>
              <a:rPr lang="en-US" sz="2100" dirty="0" smtClean="0"/>
              <a:t> </a:t>
            </a:r>
            <a:r>
              <a:rPr lang="en-US" sz="2100" dirty="0" err="1" smtClean="0"/>
              <a:t>osobní</a:t>
            </a:r>
            <a:r>
              <a:rPr lang="en-US" sz="2100" dirty="0" smtClean="0"/>
              <a:t> </a:t>
            </a:r>
            <a:r>
              <a:rPr lang="en-US" sz="2100" dirty="0" err="1" smtClean="0"/>
              <a:t>potřeby</a:t>
            </a:r>
            <a:r>
              <a:rPr lang="en-US" sz="2100" dirty="0" smtClean="0"/>
              <a:t> a </a:t>
            </a:r>
            <a:r>
              <a:rPr lang="en-US" sz="2100" dirty="0" err="1" smtClean="0"/>
              <a:t>věci</a:t>
            </a:r>
            <a:r>
              <a:rPr lang="en-US" sz="2100" dirty="0" smtClean="0"/>
              <a:t> </a:t>
            </a:r>
            <a:r>
              <a:rPr lang="en-US" sz="2100" dirty="0" err="1" smtClean="0"/>
              <a:t>nutné</a:t>
            </a:r>
            <a:r>
              <a:rPr lang="en-US" sz="2100" dirty="0" smtClean="0"/>
              <a:t> </a:t>
            </a:r>
            <a:r>
              <a:rPr lang="en-US" sz="2100" dirty="0" err="1" smtClean="0"/>
              <a:t>k</a:t>
            </a:r>
            <a:r>
              <a:rPr lang="en-US" sz="2100" dirty="0" smtClean="0"/>
              <a:t> </a:t>
            </a:r>
            <a:r>
              <a:rPr lang="en-US" sz="2100" dirty="0" err="1" smtClean="0"/>
              <a:t>výchově</a:t>
            </a:r>
            <a:r>
              <a:rPr lang="en-US" sz="2100" dirty="0" smtClean="0"/>
              <a:t> </a:t>
            </a:r>
            <a:r>
              <a:rPr lang="en-US" sz="2100" dirty="0" err="1" smtClean="0"/>
              <a:t>osoby</a:t>
            </a:r>
            <a:r>
              <a:rPr lang="en-US" sz="2100" dirty="0" smtClean="0"/>
              <a:t> </a:t>
            </a:r>
            <a:r>
              <a:rPr lang="en-US" sz="2100" dirty="0" err="1" smtClean="0"/>
              <a:t>svěřené</a:t>
            </a:r>
            <a:r>
              <a:rPr lang="en-US" sz="2100" dirty="0" smtClean="0"/>
              <a:t>, </a:t>
            </a:r>
            <a:r>
              <a:rPr lang="en-US" sz="2100" dirty="0" err="1" smtClean="0"/>
              <a:t>zaniká</a:t>
            </a:r>
            <a:r>
              <a:rPr lang="en-US" sz="2100" dirty="0" smtClean="0"/>
              <a:t> </a:t>
            </a:r>
            <a:r>
              <a:rPr lang="en-US" sz="2100" dirty="0" err="1" smtClean="0"/>
              <a:t>společné</a:t>
            </a:r>
            <a:r>
              <a:rPr lang="en-US" sz="2100" dirty="0" smtClean="0"/>
              <a:t> </a:t>
            </a:r>
            <a:r>
              <a:rPr lang="en-US" sz="2100" dirty="0" err="1" smtClean="0"/>
              <a:t>jmění</a:t>
            </a:r>
            <a:r>
              <a:rPr lang="en-US" sz="2100" dirty="0" smtClean="0"/>
              <a:t> </a:t>
            </a:r>
            <a:r>
              <a:rPr lang="en-US" sz="2100" dirty="0" err="1" smtClean="0"/>
              <a:t>manželů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peněžitý</a:t>
            </a:r>
            <a:r>
              <a:rPr lang="en-US" sz="2100" dirty="0" smtClean="0"/>
              <a:t> </a:t>
            </a:r>
            <a:r>
              <a:rPr lang="en-US" sz="2100" dirty="0" err="1" smtClean="0"/>
              <a:t>trest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propadnutí</a:t>
            </a:r>
            <a:r>
              <a:rPr lang="en-US" sz="2100" dirty="0" smtClean="0"/>
              <a:t> </a:t>
            </a:r>
            <a:r>
              <a:rPr lang="en-US" sz="2100" dirty="0" err="1" smtClean="0"/>
              <a:t>věci</a:t>
            </a:r>
            <a:r>
              <a:rPr lang="en-US" sz="2100" dirty="0" smtClean="0"/>
              <a:t> - </a:t>
            </a:r>
            <a:r>
              <a:rPr lang="en-US" sz="2100" dirty="0" err="1" smtClean="0"/>
              <a:t>věci</a:t>
            </a:r>
            <a:r>
              <a:rPr lang="en-US" sz="2100" dirty="0" smtClean="0"/>
              <a:t>, </a:t>
            </a:r>
            <a:r>
              <a:rPr lang="en-US" sz="2100" dirty="0" err="1" smtClean="0"/>
              <a:t>které</a:t>
            </a:r>
            <a:r>
              <a:rPr lang="en-US" sz="2100" dirty="0" smtClean="0"/>
              <a:t> </a:t>
            </a:r>
            <a:r>
              <a:rPr lang="en-US" sz="2100" dirty="0" err="1" smtClean="0"/>
              <a:t>byly</a:t>
            </a:r>
            <a:r>
              <a:rPr lang="en-US" sz="2100" dirty="0" smtClean="0"/>
              <a:t> </a:t>
            </a:r>
            <a:r>
              <a:rPr lang="en-US" sz="2100" dirty="0" err="1" smtClean="0"/>
              <a:t>získány</a:t>
            </a:r>
            <a:r>
              <a:rPr lang="en-US" sz="2100" dirty="0" smtClean="0"/>
              <a:t> </a:t>
            </a:r>
            <a:r>
              <a:rPr lang="en-US" sz="2100" dirty="0" err="1" smtClean="0"/>
              <a:t>pomocí</a:t>
            </a:r>
            <a:r>
              <a:rPr lang="en-US" sz="2100" dirty="0" smtClean="0"/>
              <a:t> TČ, </a:t>
            </a:r>
            <a:r>
              <a:rPr lang="en-US" sz="2100" dirty="0" err="1" smtClean="0"/>
              <a:t>které</a:t>
            </a:r>
            <a:r>
              <a:rPr lang="en-US" sz="2100" dirty="0" smtClean="0"/>
              <a:t> </a:t>
            </a:r>
            <a:r>
              <a:rPr lang="en-US" sz="2100" dirty="0" err="1" smtClean="0"/>
              <a:t>byly</a:t>
            </a:r>
            <a:r>
              <a:rPr lang="en-US" sz="2100" dirty="0" smtClean="0"/>
              <a:t> </a:t>
            </a:r>
            <a:r>
              <a:rPr lang="en-US" sz="2100" dirty="0" err="1" smtClean="0"/>
              <a:t>použity</a:t>
            </a:r>
            <a:r>
              <a:rPr lang="en-US" sz="2100" dirty="0" smtClean="0"/>
              <a:t> </a:t>
            </a:r>
            <a:r>
              <a:rPr lang="en-US" sz="2100" dirty="0" err="1" smtClean="0"/>
              <a:t>při</a:t>
            </a:r>
            <a:r>
              <a:rPr lang="en-US" sz="2100" dirty="0" smtClean="0"/>
              <a:t> TČ, </a:t>
            </a:r>
            <a:r>
              <a:rPr lang="en-US" sz="2100" dirty="0" err="1" smtClean="0"/>
              <a:t>byly</a:t>
            </a:r>
            <a:r>
              <a:rPr lang="en-US" sz="2100" dirty="0" smtClean="0"/>
              <a:t> </a:t>
            </a:r>
            <a:r>
              <a:rPr lang="en-US" sz="2100" dirty="0" err="1" smtClean="0"/>
              <a:t>odměna</a:t>
            </a:r>
            <a:r>
              <a:rPr lang="en-US" sz="2100" dirty="0" smtClean="0"/>
              <a:t> </a:t>
            </a:r>
            <a:r>
              <a:rPr lang="en-US" sz="2100" dirty="0" err="1" smtClean="0"/>
              <a:t>za</a:t>
            </a:r>
            <a:r>
              <a:rPr lang="en-US" sz="2100" dirty="0" smtClean="0"/>
              <a:t> </a:t>
            </a:r>
            <a:r>
              <a:rPr lang="en-US" sz="2100" dirty="0" err="1" smtClean="0"/>
              <a:t>spáchání</a:t>
            </a:r>
            <a:r>
              <a:rPr lang="en-US" sz="2100" dirty="0" smtClean="0"/>
              <a:t> TČ </a:t>
            </a:r>
          </a:p>
          <a:p>
            <a:r>
              <a:rPr lang="en-US" sz="2100" dirty="0" err="1" smtClean="0"/>
              <a:t>vyhoštění</a:t>
            </a:r>
            <a:r>
              <a:rPr lang="en-US" sz="2100" dirty="0" smtClean="0"/>
              <a:t> </a:t>
            </a:r>
            <a:r>
              <a:rPr lang="en-US" sz="2100" dirty="0" err="1" smtClean="0"/>
              <a:t>z</a:t>
            </a:r>
            <a:r>
              <a:rPr lang="en-US" sz="2100" dirty="0" smtClean="0"/>
              <a:t> </a:t>
            </a:r>
            <a:r>
              <a:rPr lang="en-US" sz="2100" dirty="0" err="1" smtClean="0"/>
              <a:t>území</a:t>
            </a:r>
            <a:r>
              <a:rPr lang="en-US" sz="2100" dirty="0" smtClean="0"/>
              <a:t> ČR </a:t>
            </a:r>
          </a:p>
          <a:p>
            <a:r>
              <a:rPr lang="en-US" sz="2100" dirty="0" err="1" smtClean="0"/>
              <a:t>zákaz</a:t>
            </a:r>
            <a:r>
              <a:rPr lang="en-US" sz="2100" dirty="0" smtClean="0"/>
              <a:t> </a:t>
            </a:r>
            <a:r>
              <a:rPr lang="en-US" sz="2100" dirty="0" err="1" smtClean="0"/>
              <a:t>pobytu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obecně</a:t>
            </a:r>
            <a:r>
              <a:rPr lang="en-US" sz="2100" dirty="0" smtClean="0"/>
              <a:t> </a:t>
            </a:r>
            <a:r>
              <a:rPr lang="en-US" sz="2100" dirty="0" err="1" smtClean="0"/>
              <a:t>prospěšné</a:t>
            </a:r>
            <a:r>
              <a:rPr lang="en-US" sz="2100" dirty="0" smtClean="0"/>
              <a:t> </a:t>
            </a:r>
            <a:r>
              <a:rPr lang="en-US" sz="2100" dirty="0" err="1" smtClean="0"/>
              <a:t>práce</a:t>
            </a:r>
            <a:r>
              <a:rPr lang="en-US" sz="2100" dirty="0" smtClean="0"/>
              <a:t> - 50-300 </a:t>
            </a:r>
            <a:r>
              <a:rPr lang="en-US" sz="2100" dirty="0" err="1" smtClean="0"/>
              <a:t>hodin</a:t>
            </a:r>
            <a:r>
              <a:rPr lang="en-US" sz="2100" dirty="0" smtClean="0"/>
              <a:t> </a:t>
            </a:r>
            <a:r>
              <a:rPr lang="en-US" sz="2100" dirty="0" err="1" smtClean="0"/>
              <a:t>bezplatně</a:t>
            </a:r>
            <a:r>
              <a:rPr lang="en-US" sz="2100" dirty="0" smtClean="0"/>
              <a:t>, </a:t>
            </a:r>
            <a:r>
              <a:rPr lang="en-US" sz="2100" dirty="0" err="1" smtClean="0"/>
              <a:t>za</a:t>
            </a:r>
            <a:r>
              <a:rPr lang="en-US" sz="2100" dirty="0" smtClean="0"/>
              <a:t> </a:t>
            </a:r>
            <a:r>
              <a:rPr lang="en-US" sz="2100" dirty="0" err="1" smtClean="0"/>
              <a:t>přečiny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domácí</a:t>
            </a:r>
            <a:r>
              <a:rPr lang="en-US" sz="2100" dirty="0" smtClean="0"/>
              <a:t> </a:t>
            </a:r>
            <a:r>
              <a:rPr lang="en-US" sz="2100" dirty="0" err="1" smtClean="0"/>
              <a:t>vězení</a:t>
            </a:r>
            <a:r>
              <a:rPr lang="en-US" sz="2100" dirty="0" smtClean="0"/>
              <a:t> </a:t>
            </a:r>
          </a:p>
          <a:p>
            <a:r>
              <a:rPr lang="en-US" sz="2100" dirty="0" err="1" smtClean="0"/>
              <a:t>zákaz</a:t>
            </a:r>
            <a:r>
              <a:rPr lang="en-US" sz="2100" dirty="0" smtClean="0"/>
              <a:t> </a:t>
            </a:r>
            <a:r>
              <a:rPr lang="en-US" sz="2100" dirty="0" err="1" smtClean="0"/>
              <a:t>vstupu</a:t>
            </a:r>
            <a:r>
              <a:rPr lang="en-US" sz="2100" dirty="0" smtClean="0"/>
              <a:t> </a:t>
            </a:r>
            <a:r>
              <a:rPr lang="en-US" sz="2100" dirty="0" err="1" smtClean="0"/>
              <a:t>na</a:t>
            </a:r>
            <a:r>
              <a:rPr lang="en-US" sz="2100" dirty="0" smtClean="0"/>
              <a:t> </a:t>
            </a:r>
            <a:r>
              <a:rPr lang="en-US" sz="2100" dirty="0" err="1" smtClean="0"/>
              <a:t>sportovní</a:t>
            </a:r>
            <a:r>
              <a:rPr lang="en-US" sz="2100" dirty="0" smtClean="0"/>
              <a:t>, </a:t>
            </a:r>
            <a:r>
              <a:rPr lang="en-US" sz="2100" dirty="0" err="1" smtClean="0"/>
              <a:t>kulturní</a:t>
            </a:r>
            <a:r>
              <a:rPr lang="en-US" sz="2100" dirty="0" smtClean="0"/>
              <a:t> a </a:t>
            </a:r>
            <a:r>
              <a:rPr lang="en-US" sz="2100" dirty="0" err="1" smtClean="0"/>
              <a:t>jiné</a:t>
            </a:r>
            <a:r>
              <a:rPr lang="en-US" sz="2100" dirty="0" smtClean="0"/>
              <a:t> </a:t>
            </a:r>
            <a:r>
              <a:rPr lang="en-US" sz="2100" dirty="0" err="1" smtClean="0"/>
              <a:t>společenské</a:t>
            </a:r>
            <a:r>
              <a:rPr lang="en-US" sz="2100" dirty="0" smtClean="0"/>
              <a:t> </a:t>
            </a:r>
            <a:r>
              <a:rPr lang="en-US" sz="2100" dirty="0" err="1" smtClean="0"/>
              <a:t>akce</a:t>
            </a:r>
            <a:r>
              <a:rPr lang="en-US" sz="21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TRESTNÍ ŘÍZENÍ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subjekty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6018"/>
            <a:ext cx="8229600" cy="5353342"/>
          </a:xfrm>
        </p:spPr>
        <p:txBody>
          <a:bodyPr>
            <a:normAutofit/>
          </a:bodyPr>
          <a:lstStyle/>
          <a:p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procesní</a:t>
            </a:r>
            <a:r>
              <a:rPr lang="en-US" dirty="0" smtClean="0"/>
              <a:t> (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řád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Zákonem</a:t>
            </a:r>
            <a:r>
              <a:rPr lang="en-US" dirty="0" smtClean="0"/>
              <a:t> </a:t>
            </a:r>
            <a:r>
              <a:rPr lang="en-US" dirty="0" err="1" smtClean="0"/>
              <a:t>upravený</a:t>
            </a:r>
            <a:r>
              <a:rPr lang="en-US" dirty="0" smtClean="0"/>
              <a:t> </a:t>
            </a:r>
            <a:r>
              <a:rPr lang="en-US" dirty="0" err="1" smtClean="0"/>
              <a:t>postup</a:t>
            </a:r>
            <a:r>
              <a:rPr lang="en-US" dirty="0" smtClean="0"/>
              <a:t> </a:t>
            </a:r>
            <a:r>
              <a:rPr lang="en-US" dirty="0" err="1" smtClean="0"/>
              <a:t>orgánů</a:t>
            </a:r>
            <a:r>
              <a:rPr lang="en-US" dirty="0" smtClean="0"/>
              <a:t> </a:t>
            </a:r>
            <a:r>
              <a:rPr lang="en-US" dirty="0" err="1" smtClean="0"/>
              <a:t>činných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trestním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soud</a:t>
            </a:r>
            <a:r>
              <a:rPr lang="en-US" dirty="0" smtClean="0"/>
              <a:t>,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, </a:t>
            </a:r>
            <a:r>
              <a:rPr lang="en-US" dirty="0" err="1" smtClean="0"/>
              <a:t>policie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</a:t>
            </a:r>
            <a:r>
              <a:rPr lang="en-US" dirty="0" err="1" smtClean="0"/>
              <a:t>níž</a:t>
            </a:r>
            <a:r>
              <a:rPr lang="en-US" dirty="0" smtClean="0"/>
              <a:t> je </a:t>
            </a:r>
            <a:r>
              <a:rPr lang="en-US" dirty="0" err="1" smtClean="0"/>
              <a:t>vedeno</a:t>
            </a:r>
            <a:r>
              <a:rPr lang="en-US" dirty="0" smtClean="0"/>
              <a:t>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 (</a:t>
            </a:r>
            <a:r>
              <a:rPr lang="en-US" dirty="0" err="1" smtClean="0"/>
              <a:t>podezřelý</a:t>
            </a:r>
            <a:r>
              <a:rPr lang="en-US" dirty="0" smtClean="0"/>
              <a:t>, </a:t>
            </a:r>
            <a:r>
              <a:rPr lang="en-US" dirty="0" err="1" smtClean="0"/>
              <a:t>obviněný</a:t>
            </a:r>
            <a:r>
              <a:rPr lang="en-US" dirty="0" smtClean="0"/>
              <a:t>, </a:t>
            </a:r>
            <a:r>
              <a:rPr lang="en-US" dirty="0" err="1" smtClean="0"/>
              <a:t>obžalovaný</a:t>
            </a:r>
            <a:r>
              <a:rPr lang="en-US" dirty="0" smtClean="0"/>
              <a:t>, </a:t>
            </a:r>
            <a:r>
              <a:rPr lang="en-US" dirty="0" err="1" smtClean="0"/>
              <a:t>odsouzený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poškozený</a:t>
            </a:r>
            <a:r>
              <a:rPr lang="en-US" dirty="0" smtClean="0"/>
              <a:t>, </a:t>
            </a:r>
            <a:r>
              <a:rPr lang="en-US" dirty="0" err="1" smtClean="0"/>
              <a:t>zúčastněná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obhájce</a:t>
            </a:r>
            <a:r>
              <a:rPr lang="en-US" dirty="0" smtClean="0"/>
              <a:t> (</a:t>
            </a:r>
            <a:r>
              <a:rPr lang="en-US" dirty="0" err="1" smtClean="0"/>
              <a:t>advokát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179" y="4922778"/>
            <a:ext cx="2908120" cy="1935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561" y="2026186"/>
            <a:ext cx="1766824" cy="142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Zásady</a:t>
            </a:r>
            <a:r>
              <a:rPr lang="en-US" dirty="0" smtClean="0"/>
              <a:t> </a:t>
            </a:r>
            <a:r>
              <a:rPr lang="en-US" dirty="0" err="1" smtClean="0"/>
              <a:t>trestního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stíhání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vedeno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zákonných</a:t>
            </a:r>
            <a:r>
              <a:rPr lang="en-US" dirty="0" smtClean="0"/>
              <a:t> </a:t>
            </a:r>
            <a:r>
              <a:rPr lang="en-US" dirty="0" err="1" smtClean="0"/>
              <a:t>důvodů</a:t>
            </a:r>
            <a:r>
              <a:rPr lang="en-US" dirty="0" smtClean="0"/>
              <a:t> </a:t>
            </a:r>
            <a:r>
              <a:rPr lang="en-US" dirty="0" err="1" smtClean="0"/>
              <a:t>zákonným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obžalobu</a:t>
            </a:r>
            <a:r>
              <a:rPr lang="en-US" dirty="0" smtClean="0"/>
              <a:t> </a:t>
            </a:r>
            <a:r>
              <a:rPr lang="en-US" dirty="0" err="1" smtClean="0"/>
              <a:t>podává</a:t>
            </a:r>
            <a:r>
              <a:rPr lang="en-US" dirty="0" smtClean="0"/>
              <a:t> </a:t>
            </a:r>
            <a:r>
              <a:rPr lang="en-US" dirty="0" err="1" smtClean="0"/>
              <a:t>výhradně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 se </a:t>
            </a:r>
            <a:r>
              <a:rPr lang="en-US" dirty="0" err="1" smtClean="0"/>
              <a:t>obžalovaný</a:t>
            </a:r>
            <a:r>
              <a:rPr lang="en-US" dirty="0" smtClean="0"/>
              <a:t> </a:t>
            </a:r>
            <a:r>
              <a:rPr lang="en-US" dirty="0" err="1" smtClean="0"/>
              <a:t>dozná</a:t>
            </a:r>
            <a:r>
              <a:rPr lang="en-US" dirty="0" smtClean="0"/>
              <a:t>,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prozkoumány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dokud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člověku</a:t>
            </a:r>
            <a:r>
              <a:rPr lang="en-US" dirty="0" smtClean="0"/>
              <a:t> </a:t>
            </a:r>
            <a:r>
              <a:rPr lang="en-US" dirty="0" err="1" smtClean="0"/>
              <a:t>prokázána</a:t>
            </a:r>
            <a:r>
              <a:rPr lang="en-US" dirty="0" smtClean="0"/>
              <a:t> </a:t>
            </a:r>
            <a:r>
              <a:rPr lang="en-US" dirty="0" err="1" smtClean="0"/>
              <a:t>vina</a:t>
            </a:r>
            <a:r>
              <a:rPr lang="en-US" dirty="0" smtClean="0"/>
              <a:t>, je </a:t>
            </a:r>
            <a:r>
              <a:rPr lang="en-US" dirty="0" err="1" smtClean="0"/>
              <a:t>nevinný</a:t>
            </a:r>
            <a:r>
              <a:rPr lang="en-US" dirty="0" smtClean="0"/>
              <a:t> = </a:t>
            </a:r>
            <a:r>
              <a:rPr lang="en-US" dirty="0" err="1" smtClean="0"/>
              <a:t>presumpce</a:t>
            </a:r>
            <a:r>
              <a:rPr lang="en-US" dirty="0" smtClean="0"/>
              <a:t> </a:t>
            </a:r>
            <a:r>
              <a:rPr lang="en-US" dirty="0" err="1" smtClean="0"/>
              <a:t>neviny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jednání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soudu</a:t>
            </a:r>
            <a:r>
              <a:rPr lang="en-US" dirty="0" smtClean="0"/>
              <a:t> je </a:t>
            </a:r>
            <a:r>
              <a:rPr lang="en-US" dirty="0" err="1" smtClean="0"/>
              <a:t>ústní</a:t>
            </a:r>
            <a:r>
              <a:rPr lang="en-US" dirty="0" smtClean="0"/>
              <a:t> a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soudce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48 </a:t>
            </a:r>
            <a:r>
              <a:rPr lang="en-US" dirty="0" err="1" smtClean="0"/>
              <a:t>hodin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zadržení</a:t>
            </a:r>
            <a:r>
              <a:rPr lang="en-US" dirty="0" smtClean="0"/>
              <a:t> </a:t>
            </a:r>
            <a:r>
              <a:rPr lang="en-US" dirty="0" err="1" smtClean="0"/>
              <a:t>rozhodnout</a:t>
            </a:r>
            <a:r>
              <a:rPr lang="en-US" dirty="0" smtClean="0"/>
              <a:t>, </a:t>
            </a:r>
            <a:r>
              <a:rPr lang="en-US" dirty="0" err="1" smtClean="0"/>
              <a:t>zda</a:t>
            </a:r>
            <a:r>
              <a:rPr lang="en-US" dirty="0" smtClean="0"/>
              <a:t> je </a:t>
            </a:r>
            <a:r>
              <a:rPr lang="en-US" dirty="0" err="1" smtClean="0"/>
              <a:t>důvod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držen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vazbě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http://zpravy.idnes.cz/rath-podal-stiznost-na-cely-krajsky-soud-ffy-/krimi.aspx?c=A150217_112326_domaci_pku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615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Stádia</a:t>
            </a:r>
            <a:r>
              <a:rPr lang="en-US" dirty="0" smtClean="0"/>
              <a:t> </a:t>
            </a:r>
            <a:r>
              <a:rPr lang="en-US" dirty="0" err="1" smtClean="0"/>
              <a:t>trestního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restní oznámení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201" y="950796"/>
            <a:ext cx="6114260" cy="5696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160</TotalTime>
  <Words>628</Words>
  <Application>Microsoft Office PowerPoint</Application>
  <PresentationFormat>Předvádění na obrazovce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Apex</vt:lpstr>
      <vt:lpstr>Trestní právo</vt:lpstr>
      <vt:lpstr>Trestný čin</vt:lpstr>
      <vt:lpstr>Trestní odpovědnost</vt:lpstr>
      <vt:lpstr>Prezentace aplikace PowerPoint</vt:lpstr>
      <vt:lpstr>Stádia trestného činu</vt:lpstr>
      <vt:lpstr>Tresty a ochranná opatření</vt:lpstr>
      <vt:lpstr>TRESTNÍ ŘÍZENÍ a jeho subjekty </vt:lpstr>
      <vt:lpstr>Zásady trestního řízení</vt:lpstr>
      <vt:lpstr>Stádia trestního řízení</vt:lpstr>
      <vt:lpstr>Správní právo</vt:lpstr>
      <vt:lpstr>Veřejná správa má dvě části: </vt:lpstr>
      <vt:lpstr>Obecní zřízení: </vt:lpstr>
      <vt:lpstr>Hospodaření: </vt:lpstr>
      <vt:lpstr>Působnost obce: </vt:lpstr>
      <vt:lpstr>Správní řízení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</dc:title>
  <dc:creator>Erik</dc:creator>
  <cp:lastModifiedBy>Štěpána Vnoučková</cp:lastModifiedBy>
  <cp:revision>2</cp:revision>
  <dcterms:created xsi:type="dcterms:W3CDTF">2015-02-23T11:02:57Z</dcterms:created>
  <dcterms:modified xsi:type="dcterms:W3CDTF">2015-02-24T08:53:25Z</dcterms:modified>
</cp:coreProperties>
</file>