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4" r:id="rId5"/>
    <p:sldId id="261" r:id="rId6"/>
    <p:sldId id="259" r:id="rId7"/>
    <p:sldId id="260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578E-7BA1-8A4D-8EE7-8E9B32FA162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3057-631B-5849-BDC7-643D769614E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578E-7BA1-8A4D-8EE7-8E9B32FA162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3057-631B-5849-BDC7-643D769614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578E-7BA1-8A4D-8EE7-8E9B32FA162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3057-631B-5849-BDC7-643D769614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578E-7BA1-8A4D-8EE7-8E9B32FA162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3057-631B-5849-BDC7-643D769614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578E-7BA1-8A4D-8EE7-8E9B32FA162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1D33057-631B-5849-BDC7-643D769614E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578E-7BA1-8A4D-8EE7-8E9B32FA162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3057-631B-5849-BDC7-643D769614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578E-7BA1-8A4D-8EE7-8E9B32FA162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3057-631B-5849-BDC7-643D769614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578E-7BA1-8A4D-8EE7-8E9B32FA162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3057-631B-5849-BDC7-643D769614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578E-7BA1-8A4D-8EE7-8E9B32FA162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3057-631B-5849-BDC7-643D769614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Click to edit Master text styles</a:t>
            </a:r>
          </a:p>
          <a:p>
            <a:pPr lvl="1" eaLnBrk="1" latinLnBrk="0" hangingPunct="1"/>
            <a:r>
              <a:rPr lang="cs-CZ" smtClean="0"/>
              <a:t>Second level</a:t>
            </a:r>
          </a:p>
          <a:p>
            <a:pPr lvl="2" eaLnBrk="1" latinLnBrk="0" hangingPunct="1"/>
            <a:r>
              <a:rPr lang="cs-CZ" smtClean="0"/>
              <a:t>Third level</a:t>
            </a:r>
          </a:p>
          <a:p>
            <a:pPr lvl="3" eaLnBrk="1" latinLnBrk="0" hangingPunct="1"/>
            <a:r>
              <a:rPr lang="cs-CZ" smtClean="0"/>
              <a:t>Fourth level</a:t>
            </a:r>
          </a:p>
          <a:p>
            <a:pPr lvl="4" eaLnBrk="1" latinLnBrk="0" hangingPunct="1"/>
            <a:r>
              <a:rPr lang="cs-CZ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578E-7BA1-8A4D-8EE7-8E9B32FA162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3057-631B-5849-BDC7-643D769614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C578E-7BA1-8A4D-8EE7-8E9B32FA162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33057-631B-5849-BDC7-643D769614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Click to edit Master text styles</a:t>
            </a:r>
          </a:p>
          <a:p>
            <a:pPr lvl="1" eaLnBrk="1" latinLnBrk="0" hangingPunct="1"/>
            <a:r>
              <a:rPr kumimoji="0" lang="cs-CZ" smtClean="0"/>
              <a:t>Second level</a:t>
            </a:r>
          </a:p>
          <a:p>
            <a:pPr lvl="2" eaLnBrk="1" latinLnBrk="0" hangingPunct="1"/>
            <a:r>
              <a:rPr kumimoji="0" lang="cs-CZ" smtClean="0"/>
              <a:t>Third level</a:t>
            </a:r>
          </a:p>
          <a:p>
            <a:pPr lvl="3" eaLnBrk="1" latinLnBrk="0" hangingPunct="1"/>
            <a:r>
              <a:rPr kumimoji="0" lang="cs-CZ" smtClean="0"/>
              <a:t>Fourth level</a:t>
            </a:r>
          </a:p>
          <a:p>
            <a:pPr lvl="4" eaLnBrk="1" latinLnBrk="0" hangingPunct="1"/>
            <a:r>
              <a:rPr kumimoji="0" lang="cs-CZ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8EC578E-7BA1-8A4D-8EE7-8E9B32FA162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1D33057-631B-5849-BDC7-643D769614E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zpravy.idnes.cz/rath-podal-stiznost-na-cely-krajsky-soud-ffy-/krimi.aspx?c=A150217_112326_domaci_pk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Trestní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Správní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Definice</a:t>
            </a:r>
            <a:r>
              <a:rPr lang="en-US" dirty="0" smtClean="0"/>
              <a:t>: </a:t>
            </a:r>
            <a:r>
              <a:rPr lang="en-US" dirty="0" err="1" smtClean="0"/>
              <a:t>souhrn</a:t>
            </a:r>
            <a:r>
              <a:rPr lang="en-US" dirty="0" smtClean="0"/>
              <a:t> </a:t>
            </a:r>
            <a:r>
              <a:rPr lang="en-US" dirty="0" err="1" smtClean="0"/>
              <a:t>právních</a:t>
            </a:r>
            <a:r>
              <a:rPr lang="en-US" dirty="0" smtClean="0"/>
              <a:t> </a:t>
            </a:r>
            <a:r>
              <a:rPr lang="en-US" dirty="0" err="1" smtClean="0"/>
              <a:t>norem</a:t>
            </a:r>
            <a:r>
              <a:rPr lang="en-US" dirty="0" smtClean="0"/>
              <a:t> 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veřejné</a:t>
            </a:r>
            <a:r>
              <a:rPr lang="en-US" dirty="0" smtClean="0"/>
              <a:t> </a:t>
            </a:r>
            <a:r>
              <a:rPr lang="en-US" dirty="0" err="1" smtClean="0"/>
              <a:t>správě</a:t>
            </a:r>
            <a:r>
              <a:rPr lang="en-US" dirty="0" smtClean="0"/>
              <a:t> (</a:t>
            </a:r>
            <a:r>
              <a:rPr lang="en-US" dirty="0" err="1" smtClean="0"/>
              <a:t>administrativě</a:t>
            </a:r>
            <a:r>
              <a:rPr lang="en-US" dirty="0" smtClean="0"/>
              <a:t> </a:t>
            </a:r>
            <a:r>
              <a:rPr lang="en-US" dirty="0" err="1" smtClean="0"/>
              <a:t>státu</a:t>
            </a:r>
            <a:r>
              <a:rPr lang="en-US" dirty="0" smtClean="0"/>
              <a:t>) a </a:t>
            </a:r>
            <a:r>
              <a:rPr lang="en-US" dirty="0" err="1" smtClean="0"/>
              <a:t>územní</a:t>
            </a:r>
            <a:r>
              <a:rPr lang="en-US" dirty="0" smtClean="0"/>
              <a:t> </a:t>
            </a:r>
            <a:r>
              <a:rPr lang="en-US" dirty="0" err="1" smtClean="0"/>
              <a:t>samosprávě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zabývá</a:t>
            </a:r>
            <a:r>
              <a:rPr lang="en-US" dirty="0" smtClean="0"/>
              <a:t> se </a:t>
            </a:r>
            <a:r>
              <a:rPr lang="en-US" dirty="0" err="1" smtClean="0"/>
              <a:t>občanskými</a:t>
            </a:r>
            <a:r>
              <a:rPr lang="en-US" dirty="0" smtClean="0"/>
              <a:t> </a:t>
            </a:r>
            <a:r>
              <a:rPr lang="en-US" dirty="0" err="1" smtClean="0"/>
              <a:t>záležitostmi</a:t>
            </a:r>
            <a:r>
              <a:rPr lang="en-US" dirty="0" smtClean="0"/>
              <a:t>, </a:t>
            </a:r>
            <a:r>
              <a:rPr lang="en-US" dirty="0" err="1" smtClean="0"/>
              <a:t>veřejným</a:t>
            </a:r>
            <a:r>
              <a:rPr lang="en-US" dirty="0" smtClean="0"/>
              <a:t> </a:t>
            </a:r>
            <a:r>
              <a:rPr lang="en-US" dirty="0" err="1" smtClean="0"/>
              <a:t>pořádkem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Prameny</a:t>
            </a:r>
            <a:r>
              <a:rPr lang="en-US" dirty="0" smtClean="0"/>
              <a:t> - </a:t>
            </a:r>
            <a:r>
              <a:rPr lang="en-US" dirty="0" err="1" smtClean="0"/>
              <a:t>Ústava</a:t>
            </a:r>
            <a:r>
              <a:rPr lang="en-US" dirty="0" smtClean="0"/>
              <a:t> ČR, </a:t>
            </a:r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obecním</a:t>
            </a:r>
            <a:r>
              <a:rPr lang="en-US" dirty="0" smtClean="0"/>
              <a:t> </a:t>
            </a:r>
            <a:r>
              <a:rPr lang="en-US" dirty="0" err="1" smtClean="0"/>
              <a:t>zřízení</a:t>
            </a:r>
            <a:r>
              <a:rPr lang="en-US" dirty="0" smtClean="0"/>
              <a:t>, </a:t>
            </a:r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krajském</a:t>
            </a:r>
            <a:r>
              <a:rPr lang="en-US" dirty="0" smtClean="0"/>
              <a:t> </a:t>
            </a:r>
            <a:r>
              <a:rPr lang="en-US" dirty="0" err="1" smtClean="0"/>
              <a:t>zřízení</a:t>
            </a:r>
            <a:r>
              <a:rPr lang="en-US" dirty="0" smtClean="0"/>
              <a:t>, </a:t>
            </a:r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správním</a:t>
            </a:r>
            <a:r>
              <a:rPr lang="en-US" dirty="0" smtClean="0"/>
              <a:t> </a:t>
            </a:r>
            <a:r>
              <a:rPr lang="en-US" dirty="0" err="1" smtClean="0"/>
              <a:t>řízení</a:t>
            </a:r>
            <a:r>
              <a:rPr lang="en-US" dirty="0" smtClean="0"/>
              <a:t> (</a:t>
            </a:r>
            <a:r>
              <a:rPr lang="en-US" dirty="0" err="1" smtClean="0"/>
              <a:t>správní</a:t>
            </a:r>
            <a:r>
              <a:rPr lang="en-US" dirty="0" smtClean="0"/>
              <a:t> </a:t>
            </a:r>
            <a:r>
              <a:rPr lang="en-US" dirty="0" err="1" smtClean="0"/>
              <a:t>řád</a:t>
            </a:r>
            <a:r>
              <a:rPr lang="en-US" dirty="0" smtClean="0"/>
              <a:t>), </a:t>
            </a:r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Policii</a:t>
            </a:r>
            <a:r>
              <a:rPr lang="en-US" dirty="0" smtClean="0"/>
              <a:t> ČR, </a:t>
            </a:r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obecní</a:t>
            </a:r>
            <a:r>
              <a:rPr lang="en-US" dirty="0" smtClean="0"/>
              <a:t> </a:t>
            </a:r>
            <a:r>
              <a:rPr lang="en-US" dirty="0" err="1" smtClean="0"/>
              <a:t>policii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Veřejná</a:t>
            </a:r>
            <a:r>
              <a:rPr lang="en-US" dirty="0" smtClean="0"/>
              <a:t> </a:t>
            </a:r>
            <a:r>
              <a:rPr lang="en-US" dirty="0" err="1" smtClean="0"/>
              <a:t>správa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dvě</a:t>
            </a:r>
            <a:r>
              <a:rPr lang="en-US" dirty="0" smtClean="0"/>
              <a:t> </a:t>
            </a:r>
            <a:r>
              <a:rPr lang="en-US" dirty="0" err="1" smtClean="0"/>
              <a:t>části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a) </a:t>
            </a:r>
            <a:r>
              <a:rPr lang="en-US" dirty="0" err="1" smtClean="0"/>
              <a:t>státní</a:t>
            </a:r>
            <a:r>
              <a:rPr lang="en-US" dirty="0" smtClean="0"/>
              <a:t> </a:t>
            </a:r>
            <a:r>
              <a:rPr lang="en-US" dirty="0" err="1" smtClean="0"/>
              <a:t>správa</a:t>
            </a:r>
            <a:r>
              <a:rPr lang="en-US" dirty="0" smtClean="0"/>
              <a:t> - </a:t>
            </a:r>
            <a:r>
              <a:rPr lang="en-US" dirty="0" err="1" smtClean="0"/>
              <a:t>státní</a:t>
            </a:r>
            <a:r>
              <a:rPr lang="en-US" dirty="0" smtClean="0"/>
              <a:t> </a:t>
            </a:r>
            <a:r>
              <a:rPr lang="en-US" dirty="0" err="1" smtClean="0"/>
              <a:t>správní</a:t>
            </a:r>
            <a:r>
              <a:rPr lang="en-US" dirty="0" smtClean="0"/>
              <a:t> </a:t>
            </a:r>
            <a:r>
              <a:rPr lang="en-US" dirty="0" err="1" smtClean="0"/>
              <a:t>orgány</a:t>
            </a:r>
            <a:r>
              <a:rPr lang="en-US" dirty="0" smtClean="0"/>
              <a:t> (</a:t>
            </a:r>
            <a:r>
              <a:rPr lang="en-US" dirty="0" err="1" smtClean="0"/>
              <a:t>ministerstva</a:t>
            </a:r>
            <a:r>
              <a:rPr lang="en-US" dirty="0" smtClean="0"/>
              <a:t>, </a:t>
            </a:r>
            <a:r>
              <a:rPr lang="en-US" dirty="0" err="1" smtClean="0"/>
              <a:t>okresy</a:t>
            </a:r>
            <a:r>
              <a:rPr lang="en-US" dirty="0" smtClean="0"/>
              <a:t>)</a:t>
            </a:r>
          </a:p>
          <a:p>
            <a:r>
              <a:rPr lang="en-US" dirty="0" smtClean="0"/>
              <a:t>b) </a:t>
            </a:r>
            <a:r>
              <a:rPr lang="en-US" dirty="0" err="1" smtClean="0"/>
              <a:t>samospráva</a:t>
            </a:r>
            <a:r>
              <a:rPr lang="en-US" dirty="0" smtClean="0"/>
              <a:t> - </a:t>
            </a:r>
            <a:r>
              <a:rPr lang="en-US" dirty="0" err="1" smtClean="0"/>
              <a:t>orgány</a:t>
            </a:r>
            <a:r>
              <a:rPr lang="en-US" dirty="0" smtClean="0"/>
              <a:t> s </a:t>
            </a:r>
            <a:r>
              <a:rPr lang="en-US" dirty="0" err="1" smtClean="0"/>
              <a:t>právní</a:t>
            </a:r>
            <a:r>
              <a:rPr lang="en-US" dirty="0" smtClean="0"/>
              <a:t> </a:t>
            </a:r>
            <a:r>
              <a:rPr lang="en-US" dirty="0" err="1" smtClean="0"/>
              <a:t>subjektivitou</a:t>
            </a:r>
            <a:r>
              <a:rPr lang="en-US" dirty="0" smtClean="0"/>
              <a:t> a </a:t>
            </a:r>
            <a:r>
              <a:rPr lang="en-US" dirty="0" err="1" smtClean="0"/>
              <a:t>jistou</a:t>
            </a:r>
            <a:r>
              <a:rPr lang="en-US" dirty="0" smtClean="0"/>
              <a:t> </a:t>
            </a:r>
            <a:r>
              <a:rPr lang="en-US" dirty="0" err="1" smtClean="0"/>
              <a:t>mírou</a:t>
            </a:r>
            <a:r>
              <a:rPr lang="en-US" dirty="0" smtClean="0"/>
              <a:t> </a:t>
            </a:r>
            <a:r>
              <a:rPr lang="en-US" dirty="0" err="1" smtClean="0"/>
              <a:t>autonomie</a:t>
            </a:r>
            <a:r>
              <a:rPr lang="en-US" dirty="0" smtClean="0"/>
              <a:t> (</a:t>
            </a:r>
            <a:r>
              <a:rPr lang="en-US" dirty="0" err="1" smtClean="0"/>
              <a:t>obce</a:t>
            </a:r>
            <a:r>
              <a:rPr lang="en-US" dirty="0" smtClean="0"/>
              <a:t>, </a:t>
            </a:r>
            <a:r>
              <a:rPr lang="en-US" dirty="0" err="1" smtClean="0"/>
              <a:t>kraje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Orgány</a:t>
            </a:r>
            <a:r>
              <a:rPr lang="en-US" dirty="0" smtClean="0"/>
              <a:t> </a:t>
            </a:r>
            <a:r>
              <a:rPr lang="en-US" dirty="0" err="1" smtClean="0"/>
              <a:t>nižších</a:t>
            </a:r>
            <a:r>
              <a:rPr lang="en-US" dirty="0" smtClean="0"/>
              <a:t> </a:t>
            </a:r>
            <a:r>
              <a:rPr lang="en-US" dirty="0" err="1" smtClean="0"/>
              <a:t>územních</a:t>
            </a:r>
            <a:r>
              <a:rPr lang="en-US" dirty="0" smtClean="0"/>
              <a:t> </a:t>
            </a:r>
            <a:r>
              <a:rPr lang="en-US" dirty="0" err="1" smtClean="0"/>
              <a:t>celků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podřízeny</a:t>
            </a:r>
            <a:r>
              <a:rPr lang="en-US" dirty="0" smtClean="0"/>
              <a:t> </a:t>
            </a:r>
            <a:r>
              <a:rPr lang="en-US" dirty="0" err="1" smtClean="0"/>
              <a:t>orgánům</a:t>
            </a:r>
            <a:r>
              <a:rPr lang="en-US" dirty="0" smtClean="0"/>
              <a:t> </a:t>
            </a:r>
            <a:r>
              <a:rPr lang="en-US" dirty="0" err="1" smtClean="0"/>
              <a:t>vyšších</a:t>
            </a:r>
            <a:r>
              <a:rPr lang="en-US" dirty="0" smtClean="0"/>
              <a:t> </a:t>
            </a:r>
            <a:r>
              <a:rPr lang="en-US" dirty="0" err="1" smtClean="0"/>
              <a:t>územních</a:t>
            </a:r>
            <a:r>
              <a:rPr lang="en-US" dirty="0" smtClean="0"/>
              <a:t> </a:t>
            </a:r>
            <a:r>
              <a:rPr lang="en-US" dirty="0" err="1" smtClean="0"/>
              <a:t>celků</a:t>
            </a:r>
            <a:r>
              <a:rPr lang="en-US" dirty="0" smtClean="0"/>
              <a:t> (</a:t>
            </a:r>
            <a:r>
              <a:rPr lang="en-US" dirty="0" err="1" smtClean="0"/>
              <a:t>nejvyšším</a:t>
            </a:r>
            <a:r>
              <a:rPr lang="en-US" dirty="0" smtClean="0"/>
              <a:t> </a:t>
            </a:r>
            <a:r>
              <a:rPr lang="en-US" dirty="0" err="1" smtClean="0"/>
              <a:t>orgánem</a:t>
            </a:r>
            <a:r>
              <a:rPr lang="en-US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vláda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Nejnižší</a:t>
            </a:r>
            <a:r>
              <a:rPr lang="en-US" dirty="0" smtClean="0"/>
              <a:t> </a:t>
            </a:r>
            <a:r>
              <a:rPr lang="en-US" dirty="0" err="1" smtClean="0"/>
              <a:t>správní</a:t>
            </a:r>
            <a:r>
              <a:rPr lang="en-US" dirty="0" smtClean="0"/>
              <a:t> </a:t>
            </a:r>
            <a:r>
              <a:rPr lang="en-US" dirty="0" err="1" smtClean="0"/>
              <a:t>jednotkou</a:t>
            </a:r>
            <a:r>
              <a:rPr lang="en-US" dirty="0" smtClean="0"/>
              <a:t> je OBEC (</a:t>
            </a:r>
            <a:r>
              <a:rPr lang="en-US" dirty="0" err="1" smtClean="0"/>
              <a:t>v</a:t>
            </a:r>
            <a:r>
              <a:rPr lang="en-US" dirty="0" smtClean="0"/>
              <a:t> ČR </a:t>
            </a:r>
            <a:r>
              <a:rPr lang="en-US" dirty="0" err="1" smtClean="0"/>
              <a:t>něco</a:t>
            </a:r>
            <a:r>
              <a:rPr lang="en-US" dirty="0" smtClean="0"/>
              <a:t> </a:t>
            </a:r>
            <a:r>
              <a:rPr lang="en-US" dirty="0" err="1" smtClean="0"/>
              <a:t>málo</a:t>
            </a:r>
            <a:r>
              <a:rPr lang="en-US" dirty="0" smtClean="0"/>
              <a:t> </a:t>
            </a:r>
            <a:r>
              <a:rPr lang="en-US" dirty="0" err="1" smtClean="0"/>
              <a:t>přes</a:t>
            </a:r>
            <a:r>
              <a:rPr lang="en-US" dirty="0" smtClean="0"/>
              <a:t> 6 </a:t>
            </a:r>
            <a:r>
              <a:rPr lang="en-US" dirty="0" err="1" smtClean="0"/>
              <a:t>tisíc</a:t>
            </a:r>
            <a:r>
              <a:rPr lang="en-US" dirty="0" smtClean="0"/>
              <a:t> </a:t>
            </a:r>
            <a:r>
              <a:rPr lang="en-US" dirty="0" err="1" smtClean="0"/>
              <a:t>obcí</a:t>
            </a:r>
            <a:r>
              <a:rPr lang="en-US" dirty="0" smtClean="0"/>
              <a:t>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Obecní</a:t>
            </a:r>
            <a:r>
              <a:rPr lang="en-US" dirty="0" smtClean="0"/>
              <a:t> </a:t>
            </a:r>
            <a:r>
              <a:rPr lang="en-US" dirty="0" err="1" smtClean="0"/>
              <a:t>zřízení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a) </a:t>
            </a:r>
            <a:r>
              <a:rPr lang="en-US" dirty="0" err="1" smtClean="0"/>
              <a:t>obec</a:t>
            </a:r>
            <a:r>
              <a:rPr lang="en-US" dirty="0" smtClean="0"/>
              <a:t> -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obecní</a:t>
            </a:r>
            <a:r>
              <a:rPr lang="en-US" dirty="0" smtClean="0"/>
              <a:t> </a:t>
            </a:r>
            <a:r>
              <a:rPr lang="en-US" dirty="0" err="1" smtClean="0"/>
              <a:t>úřad</a:t>
            </a:r>
            <a:r>
              <a:rPr lang="en-US" dirty="0" smtClean="0"/>
              <a:t>, </a:t>
            </a:r>
            <a:r>
              <a:rPr lang="en-US" dirty="0" err="1" smtClean="0"/>
              <a:t>zastupitelstvo</a:t>
            </a:r>
            <a:r>
              <a:rPr lang="en-US" dirty="0" smtClean="0"/>
              <a:t>, </a:t>
            </a:r>
            <a:r>
              <a:rPr lang="en-US" dirty="0" err="1" smtClean="0"/>
              <a:t>radu</a:t>
            </a:r>
            <a:r>
              <a:rPr lang="en-US" dirty="0" smtClean="0"/>
              <a:t> </a:t>
            </a:r>
            <a:r>
              <a:rPr lang="en-US" dirty="0" err="1" smtClean="0"/>
              <a:t>starostu</a:t>
            </a:r>
            <a:endParaRPr lang="en-US" dirty="0" smtClean="0"/>
          </a:p>
          <a:p>
            <a:r>
              <a:rPr lang="en-US" dirty="0" err="1" smtClean="0"/>
              <a:t>b</a:t>
            </a:r>
            <a:r>
              <a:rPr lang="en-US" dirty="0" smtClean="0"/>
              <a:t>) </a:t>
            </a:r>
            <a:r>
              <a:rPr lang="en-US" dirty="0" err="1" smtClean="0"/>
              <a:t>město</a:t>
            </a:r>
            <a:r>
              <a:rPr lang="en-US" dirty="0" smtClean="0"/>
              <a:t> -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městské</a:t>
            </a:r>
            <a:r>
              <a:rPr lang="en-US" dirty="0" smtClean="0"/>
              <a:t> </a:t>
            </a:r>
            <a:r>
              <a:rPr lang="en-US" dirty="0" err="1" smtClean="0"/>
              <a:t>zastupitelstvo</a:t>
            </a:r>
            <a:r>
              <a:rPr lang="en-US" dirty="0" smtClean="0"/>
              <a:t>, </a:t>
            </a:r>
            <a:r>
              <a:rPr lang="en-US" dirty="0" err="1" smtClean="0"/>
              <a:t>radu</a:t>
            </a:r>
            <a:r>
              <a:rPr lang="en-US" dirty="0" smtClean="0"/>
              <a:t>, </a:t>
            </a:r>
            <a:r>
              <a:rPr lang="en-US" dirty="0" err="1" smtClean="0"/>
              <a:t>starostu</a:t>
            </a:r>
            <a:endParaRPr lang="en-US" dirty="0" smtClean="0"/>
          </a:p>
          <a:p>
            <a:r>
              <a:rPr lang="en-US" dirty="0" err="1" smtClean="0"/>
              <a:t>c</a:t>
            </a:r>
            <a:r>
              <a:rPr lang="en-US" dirty="0" smtClean="0"/>
              <a:t>) </a:t>
            </a:r>
            <a:r>
              <a:rPr lang="en-US" dirty="0" err="1" smtClean="0"/>
              <a:t>statutární</a:t>
            </a:r>
            <a:r>
              <a:rPr lang="en-US" dirty="0" smtClean="0"/>
              <a:t> </a:t>
            </a:r>
            <a:r>
              <a:rPr lang="en-US" dirty="0" err="1" smtClean="0"/>
              <a:t>města</a:t>
            </a:r>
            <a:r>
              <a:rPr lang="en-US" dirty="0" smtClean="0"/>
              <a:t> - </a:t>
            </a:r>
            <a:r>
              <a:rPr lang="en-US" dirty="0" err="1" smtClean="0"/>
              <a:t>jmenovitě</a:t>
            </a:r>
            <a:r>
              <a:rPr lang="en-US" dirty="0" smtClean="0"/>
              <a:t> </a:t>
            </a:r>
            <a:r>
              <a:rPr lang="en-US" dirty="0" err="1" smtClean="0"/>
              <a:t>uvedena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zákoně</a:t>
            </a:r>
            <a:r>
              <a:rPr lang="en-US" dirty="0" smtClean="0"/>
              <a:t>, </a:t>
            </a:r>
            <a:r>
              <a:rPr lang="en-US" dirty="0" err="1" smtClean="0"/>
              <a:t>může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rozděleno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městské</a:t>
            </a:r>
            <a:r>
              <a:rPr lang="en-US" dirty="0" smtClean="0"/>
              <a:t> </a:t>
            </a:r>
            <a:r>
              <a:rPr lang="en-US" dirty="0" err="1" smtClean="0"/>
              <a:t>obvody</a:t>
            </a:r>
            <a:r>
              <a:rPr lang="en-US" dirty="0" smtClean="0"/>
              <a:t> a </a:t>
            </a:r>
            <a:r>
              <a:rPr lang="en-US" dirty="0" err="1" smtClean="0"/>
              <a:t>části</a:t>
            </a:r>
            <a:r>
              <a:rPr lang="en-US" dirty="0" smtClean="0"/>
              <a:t>, </a:t>
            </a:r>
            <a:r>
              <a:rPr lang="en-US" dirty="0" err="1" smtClean="0"/>
              <a:t>mají</a:t>
            </a:r>
            <a:r>
              <a:rPr lang="en-US" dirty="0" smtClean="0"/>
              <a:t> </a:t>
            </a:r>
            <a:r>
              <a:rPr lang="en-US" dirty="0" err="1" smtClean="0"/>
              <a:t>městskou</a:t>
            </a:r>
            <a:r>
              <a:rPr lang="en-US" dirty="0" smtClean="0"/>
              <a:t> </a:t>
            </a:r>
            <a:r>
              <a:rPr lang="en-US" dirty="0" err="1" smtClean="0"/>
              <a:t>správu</a:t>
            </a:r>
            <a:r>
              <a:rPr lang="en-US" dirty="0" smtClean="0"/>
              <a:t>, </a:t>
            </a:r>
            <a:r>
              <a:rPr lang="en-US" dirty="0" err="1" smtClean="0"/>
              <a:t>mají</a:t>
            </a:r>
            <a:r>
              <a:rPr lang="en-US" dirty="0" smtClean="0"/>
              <a:t> </a:t>
            </a:r>
            <a:r>
              <a:rPr lang="en-US" dirty="0" err="1" smtClean="0"/>
              <a:t>magistrát</a:t>
            </a:r>
            <a:r>
              <a:rPr lang="en-US" dirty="0" smtClean="0"/>
              <a:t>, </a:t>
            </a:r>
            <a:r>
              <a:rPr lang="en-US" dirty="0" err="1" smtClean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čele</a:t>
            </a:r>
            <a:r>
              <a:rPr lang="en-US" dirty="0" smtClean="0"/>
              <a:t> </a:t>
            </a:r>
            <a:r>
              <a:rPr lang="en-US" dirty="0" err="1" smtClean="0"/>
              <a:t>stojí</a:t>
            </a:r>
            <a:r>
              <a:rPr lang="en-US" dirty="0" smtClean="0"/>
              <a:t> </a:t>
            </a:r>
            <a:r>
              <a:rPr lang="en-US" dirty="0" err="1" smtClean="0"/>
              <a:t>primátor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-Brno, Karlovy Vary, </a:t>
            </a:r>
            <a:r>
              <a:rPr lang="en-US" dirty="0" err="1" smtClean="0"/>
              <a:t>Kladno</a:t>
            </a:r>
            <a:r>
              <a:rPr lang="en-US" dirty="0" smtClean="0"/>
              <a:t>, Liberec, Ostrava, Pardubice </a:t>
            </a:r>
          </a:p>
          <a:p>
            <a:r>
              <a:rPr lang="en-US" dirty="0" err="1" smtClean="0"/>
              <a:t>Praha</a:t>
            </a:r>
            <a:r>
              <a:rPr lang="en-US" dirty="0" smtClean="0"/>
              <a:t> - </a:t>
            </a:r>
            <a:r>
              <a:rPr lang="en-US" dirty="0" err="1" smtClean="0"/>
              <a:t>zvláštní</a:t>
            </a:r>
            <a:r>
              <a:rPr lang="en-US" dirty="0" smtClean="0"/>
              <a:t> </a:t>
            </a:r>
            <a:r>
              <a:rPr lang="en-US" dirty="0" err="1" smtClean="0"/>
              <a:t>postavení</a:t>
            </a:r>
            <a:r>
              <a:rPr lang="en-US" dirty="0" smtClean="0"/>
              <a:t> -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statut</a:t>
            </a:r>
            <a:r>
              <a:rPr lang="en-US" dirty="0" smtClean="0"/>
              <a:t> </a:t>
            </a:r>
            <a:r>
              <a:rPr lang="en-US" dirty="0" err="1" smtClean="0"/>
              <a:t>kraje</a:t>
            </a:r>
            <a:r>
              <a:rPr lang="en-US" dirty="0" smtClean="0"/>
              <a:t>, </a:t>
            </a:r>
            <a:r>
              <a:rPr lang="en-US" dirty="0" err="1" smtClean="0"/>
              <a:t>magistrát</a:t>
            </a:r>
            <a:r>
              <a:rPr lang="en-US" dirty="0" smtClean="0"/>
              <a:t>, </a:t>
            </a:r>
            <a:r>
              <a:rPr lang="en-US" dirty="0" err="1" smtClean="0"/>
              <a:t>rada</a:t>
            </a:r>
            <a:r>
              <a:rPr lang="en-US" dirty="0" smtClean="0"/>
              <a:t>, </a:t>
            </a:r>
            <a:r>
              <a:rPr lang="en-US" dirty="0" err="1" smtClean="0"/>
              <a:t>primátor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Hospodaření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rozpočtu</a:t>
            </a:r>
            <a:r>
              <a:rPr lang="en-US" dirty="0" smtClean="0"/>
              <a:t> </a:t>
            </a:r>
            <a:r>
              <a:rPr lang="en-US" dirty="0" err="1" smtClean="0"/>
              <a:t>sestavovaného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každý</a:t>
            </a:r>
            <a:r>
              <a:rPr lang="en-US" dirty="0" smtClean="0"/>
              <a:t> </a:t>
            </a:r>
            <a:r>
              <a:rPr lang="en-US" dirty="0" err="1" smtClean="0"/>
              <a:t>rok</a:t>
            </a:r>
            <a:r>
              <a:rPr lang="en-US" dirty="0" smtClean="0"/>
              <a:t> </a:t>
            </a:r>
          </a:p>
          <a:p>
            <a:endParaRPr lang="cs-CZ" dirty="0" smtClean="0"/>
          </a:p>
          <a:p>
            <a:r>
              <a:rPr lang="en-US" dirty="0" err="1" smtClean="0"/>
              <a:t>příjmy</a:t>
            </a:r>
            <a:r>
              <a:rPr lang="en-US" dirty="0" smtClean="0"/>
              <a:t> </a:t>
            </a:r>
            <a:r>
              <a:rPr lang="en-US" dirty="0" err="1" smtClean="0"/>
              <a:t>obce</a:t>
            </a:r>
            <a:r>
              <a:rPr lang="en-US" dirty="0" smtClean="0"/>
              <a:t> - </a:t>
            </a:r>
            <a:r>
              <a:rPr lang="en-US" dirty="0" err="1" smtClean="0"/>
              <a:t>podíl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daních</a:t>
            </a:r>
            <a:r>
              <a:rPr lang="en-US" dirty="0" smtClean="0"/>
              <a:t> </a:t>
            </a:r>
            <a:r>
              <a:rPr lang="en-US" dirty="0" err="1" smtClean="0"/>
              <a:t>odvedených</a:t>
            </a:r>
            <a:r>
              <a:rPr lang="en-US" dirty="0" smtClean="0"/>
              <a:t> </a:t>
            </a:r>
            <a:r>
              <a:rPr lang="en-US" dirty="0" err="1" smtClean="0"/>
              <a:t>státu</a:t>
            </a:r>
            <a:r>
              <a:rPr lang="en-US" dirty="0" smtClean="0"/>
              <a:t>, </a:t>
            </a:r>
            <a:r>
              <a:rPr lang="en-US" dirty="0" err="1" smtClean="0"/>
              <a:t>fondy</a:t>
            </a:r>
            <a:r>
              <a:rPr lang="en-US" dirty="0" smtClean="0"/>
              <a:t>, </a:t>
            </a:r>
            <a:r>
              <a:rPr lang="en-US" dirty="0" err="1" smtClean="0"/>
              <a:t>poplatky</a:t>
            </a:r>
            <a:r>
              <a:rPr lang="en-US" dirty="0" smtClean="0"/>
              <a:t>, </a:t>
            </a:r>
            <a:r>
              <a:rPr lang="en-US" dirty="0" err="1" smtClean="0"/>
              <a:t>podnikatelská</a:t>
            </a:r>
            <a:r>
              <a:rPr lang="en-US" dirty="0" smtClean="0"/>
              <a:t> </a:t>
            </a:r>
            <a:r>
              <a:rPr lang="en-US" dirty="0" err="1" smtClean="0"/>
              <a:t>činnost</a:t>
            </a:r>
            <a:r>
              <a:rPr lang="en-US" dirty="0" smtClean="0"/>
              <a:t>, </a:t>
            </a:r>
            <a:r>
              <a:rPr lang="en-US" dirty="0" err="1" smtClean="0"/>
              <a:t>dotace</a:t>
            </a:r>
            <a:r>
              <a:rPr lang="en-US" dirty="0" smtClean="0"/>
              <a:t> z </a:t>
            </a:r>
            <a:r>
              <a:rPr lang="en-US" dirty="0" err="1" smtClean="0"/>
              <a:t>rozpočtu</a:t>
            </a:r>
            <a:r>
              <a:rPr lang="en-US" dirty="0" smtClean="0"/>
              <a:t>, </a:t>
            </a:r>
            <a:r>
              <a:rPr lang="en-US" dirty="0" err="1" smtClean="0"/>
              <a:t>výnosy</a:t>
            </a:r>
            <a:r>
              <a:rPr lang="en-US" dirty="0" smtClean="0"/>
              <a:t> </a:t>
            </a:r>
            <a:r>
              <a:rPr lang="en-US" dirty="0" err="1" smtClean="0"/>
              <a:t>sbírek</a:t>
            </a:r>
            <a:r>
              <a:rPr lang="en-US" dirty="0" smtClean="0"/>
              <a:t>, </a:t>
            </a:r>
            <a:r>
              <a:rPr lang="en-US" dirty="0" err="1" smtClean="0"/>
              <a:t>výnos</a:t>
            </a:r>
            <a:r>
              <a:rPr lang="en-US" dirty="0" smtClean="0"/>
              <a:t> z </a:t>
            </a:r>
            <a:r>
              <a:rPr lang="en-US" dirty="0" err="1" smtClean="0"/>
              <a:t>obecního</a:t>
            </a:r>
            <a:r>
              <a:rPr lang="en-US" dirty="0" smtClean="0"/>
              <a:t> </a:t>
            </a:r>
            <a:r>
              <a:rPr lang="en-US" dirty="0" err="1" smtClean="0"/>
              <a:t>majetku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Působnost</a:t>
            </a:r>
            <a:r>
              <a:rPr lang="en-US" dirty="0" smtClean="0"/>
              <a:t> </a:t>
            </a:r>
            <a:r>
              <a:rPr lang="en-US" dirty="0" err="1" smtClean="0"/>
              <a:t>obce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7127"/>
            <a:ext cx="8229600" cy="5436459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samostatná</a:t>
            </a:r>
            <a:r>
              <a:rPr lang="en-US" dirty="0" smtClean="0"/>
              <a:t> </a:t>
            </a:r>
            <a:r>
              <a:rPr lang="en-US" dirty="0" err="1" smtClean="0"/>
              <a:t>působnost</a:t>
            </a:r>
            <a:r>
              <a:rPr lang="en-US" dirty="0" smtClean="0"/>
              <a:t> -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spravuje</a:t>
            </a:r>
            <a:r>
              <a:rPr lang="en-US" dirty="0" smtClean="0"/>
              <a:t> </a:t>
            </a:r>
            <a:r>
              <a:rPr lang="en-US" dirty="0" err="1" smtClean="0"/>
              <a:t>vlastní</a:t>
            </a:r>
            <a:r>
              <a:rPr lang="en-US" dirty="0" smtClean="0"/>
              <a:t> </a:t>
            </a:r>
            <a:r>
              <a:rPr lang="en-US" dirty="0" err="1" smtClean="0"/>
              <a:t>obecní</a:t>
            </a:r>
            <a:r>
              <a:rPr lang="en-US" dirty="0" smtClean="0"/>
              <a:t> </a:t>
            </a:r>
            <a:r>
              <a:rPr lang="en-US" dirty="0" err="1" smtClean="0"/>
              <a:t>záležitosti</a:t>
            </a:r>
            <a:r>
              <a:rPr lang="en-US" dirty="0" smtClean="0"/>
              <a:t> - </a:t>
            </a:r>
            <a:r>
              <a:rPr lang="en-US" dirty="0" err="1" smtClean="0"/>
              <a:t>obecní</a:t>
            </a:r>
            <a:r>
              <a:rPr lang="en-US" dirty="0" smtClean="0"/>
              <a:t> </a:t>
            </a:r>
            <a:r>
              <a:rPr lang="en-US" dirty="0" err="1" smtClean="0"/>
              <a:t>samospráva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přenesená</a:t>
            </a:r>
            <a:r>
              <a:rPr lang="en-US" dirty="0" smtClean="0"/>
              <a:t> </a:t>
            </a:r>
            <a:r>
              <a:rPr lang="en-US" dirty="0" err="1" smtClean="0"/>
              <a:t>působnost</a:t>
            </a:r>
            <a:r>
              <a:rPr lang="en-US" dirty="0" smtClean="0"/>
              <a:t>  - </a:t>
            </a:r>
            <a:r>
              <a:rPr lang="en-US" dirty="0" err="1" smtClean="0"/>
              <a:t>představuje</a:t>
            </a:r>
            <a:r>
              <a:rPr lang="en-US" dirty="0" smtClean="0"/>
              <a:t> </a:t>
            </a:r>
            <a:r>
              <a:rPr lang="en-US" dirty="0" err="1" smtClean="0"/>
              <a:t>podíl</a:t>
            </a:r>
            <a:r>
              <a:rPr lang="en-US" dirty="0" smtClean="0"/>
              <a:t> </a:t>
            </a:r>
            <a:r>
              <a:rPr lang="en-US" dirty="0" err="1" smtClean="0"/>
              <a:t>obce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výkonu</a:t>
            </a:r>
            <a:r>
              <a:rPr lang="en-US" dirty="0" smtClean="0"/>
              <a:t> </a:t>
            </a:r>
            <a:r>
              <a:rPr lang="en-US" dirty="0" err="1" smtClean="0"/>
              <a:t>státní</a:t>
            </a:r>
            <a:r>
              <a:rPr lang="en-US" dirty="0" smtClean="0"/>
              <a:t> </a:t>
            </a:r>
            <a:r>
              <a:rPr lang="en-US" dirty="0" err="1" smtClean="0"/>
              <a:t>správy</a:t>
            </a:r>
            <a:r>
              <a:rPr lang="en-US" dirty="0" smtClean="0"/>
              <a:t> (</a:t>
            </a:r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stavebním</a:t>
            </a:r>
            <a:r>
              <a:rPr lang="en-US" dirty="0" smtClean="0"/>
              <a:t> </a:t>
            </a:r>
            <a:r>
              <a:rPr lang="en-US" dirty="0" err="1" smtClean="0"/>
              <a:t>řádu</a:t>
            </a:r>
            <a:r>
              <a:rPr lang="en-US" dirty="0" smtClean="0"/>
              <a:t>, </a:t>
            </a:r>
            <a:r>
              <a:rPr lang="en-US" dirty="0" err="1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výši</a:t>
            </a:r>
            <a:r>
              <a:rPr lang="en-US" dirty="0" smtClean="0"/>
              <a:t> </a:t>
            </a:r>
            <a:r>
              <a:rPr lang="en-US" dirty="0" err="1" smtClean="0"/>
              <a:t>správních</a:t>
            </a:r>
            <a:r>
              <a:rPr lang="en-US" dirty="0" smtClean="0"/>
              <a:t> </a:t>
            </a:r>
            <a:r>
              <a:rPr lang="en-US" dirty="0" err="1" smtClean="0"/>
              <a:t>poplatků</a:t>
            </a:r>
            <a:r>
              <a:rPr lang="en-US" dirty="0" smtClean="0"/>
              <a:t>, </a:t>
            </a:r>
            <a:r>
              <a:rPr lang="en-US" dirty="0" err="1" smtClean="0"/>
              <a:t>přestupky</a:t>
            </a:r>
            <a:r>
              <a:rPr lang="en-US" dirty="0" smtClean="0"/>
              <a:t>, </a:t>
            </a:r>
            <a:r>
              <a:rPr lang="en-US" dirty="0" err="1" smtClean="0"/>
              <a:t>matriky</a:t>
            </a:r>
            <a:r>
              <a:rPr lang="en-US" dirty="0" smtClean="0"/>
              <a:t>) 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r>
              <a:rPr lang="en-US" dirty="0" err="1" smtClean="0"/>
              <a:t>rozšířená</a:t>
            </a:r>
            <a:r>
              <a:rPr lang="en-US" dirty="0" smtClean="0"/>
              <a:t> </a:t>
            </a:r>
            <a:r>
              <a:rPr lang="en-US" dirty="0" err="1" smtClean="0"/>
              <a:t>působností</a:t>
            </a:r>
            <a:r>
              <a:rPr lang="en-US" dirty="0" smtClean="0"/>
              <a:t>  - </a:t>
            </a:r>
            <a:r>
              <a:rPr lang="en-US" dirty="0" err="1" smtClean="0"/>
              <a:t>města</a:t>
            </a:r>
            <a:r>
              <a:rPr lang="en-US" dirty="0" smtClean="0"/>
              <a:t>,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kterých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obecní</a:t>
            </a:r>
            <a:r>
              <a:rPr lang="en-US" dirty="0" smtClean="0"/>
              <a:t> </a:t>
            </a:r>
            <a:r>
              <a:rPr lang="en-US" dirty="0" err="1" smtClean="0"/>
              <a:t>úřady</a:t>
            </a:r>
            <a:r>
              <a:rPr lang="en-US" dirty="0" smtClean="0"/>
              <a:t> </a:t>
            </a:r>
            <a:r>
              <a:rPr lang="en-US" dirty="0" err="1" smtClean="0"/>
              <a:t>pověřeny</a:t>
            </a:r>
            <a:r>
              <a:rPr lang="en-US" dirty="0" smtClean="0"/>
              <a:t> </a:t>
            </a:r>
            <a:r>
              <a:rPr lang="en-US" dirty="0" err="1" smtClean="0"/>
              <a:t>vykonáváním</a:t>
            </a:r>
            <a:r>
              <a:rPr lang="en-US" dirty="0" smtClean="0"/>
              <a:t> </a:t>
            </a:r>
            <a:r>
              <a:rPr lang="en-US" dirty="0" err="1" smtClean="0"/>
              <a:t>státní</a:t>
            </a:r>
            <a:r>
              <a:rPr lang="en-US" dirty="0" smtClean="0"/>
              <a:t> </a:t>
            </a:r>
            <a:r>
              <a:rPr lang="en-US" dirty="0" err="1" smtClean="0"/>
              <a:t>správy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jiné</a:t>
            </a:r>
            <a:r>
              <a:rPr lang="en-US" dirty="0" smtClean="0"/>
              <a:t> </a:t>
            </a:r>
            <a:r>
              <a:rPr lang="en-US" dirty="0" err="1" smtClean="0"/>
              <a:t>menší</a:t>
            </a:r>
            <a:r>
              <a:rPr lang="en-US" dirty="0" smtClean="0"/>
              <a:t> </a:t>
            </a:r>
            <a:r>
              <a:rPr lang="en-US" dirty="0" err="1" smtClean="0"/>
              <a:t>obce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- </a:t>
            </a:r>
            <a:r>
              <a:rPr lang="en-US" dirty="0" err="1" smtClean="0"/>
              <a:t>jsou</a:t>
            </a:r>
            <a:r>
              <a:rPr lang="en-US" dirty="0" smtClean="0"/>
              <a:t> to </a:t>
            </a:r>
            <a:r>
              <a:rPr lang="en-US" dirty="0" err="1" smtClean="0"/>
              <a:t>bývalá</a:t>
            </a:r>
            <a:r>
              <a:rPr lang="en-US" dirty="0" smtClean="0"/>
              <a:t> </a:t>
            </a:r>
            <a:r>
              <a:rPr lang="en-US" dirty="0" err="1" smtClean="0"/>
              <a:t>okresní</a:t>
            </a:r>
            <a:r>
              <a:rPr lang="en-US" dirty="0" smtClean="0"/>
              <a:t> </a:t>
            </a:r>
            <a:r>
              <a:rPr lang="en-US" dirty="0" err="1" smtClean="0"/>
              <a:t>města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řízení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Zahájení na žádost (stavební povolení), z moci úřední (nepovolená stavba, přestupek)</a:t>
            </a:r>
          </a:p>
          <a:p>
            <a:endParaRPr lang="cs-CZ" dirty="0" smtClean="0"/>
          </a:p>
          <a:p>
            <a:r>
              <a:rPr lang="cs-CZ" dirty="0" smtClean="0"/>
              <a:t>Rozhodnutí, odvolání (nadřízený orgán)</a:t>
            </a:r>
          </a:p>
          <a:p>
            <a:endParaRPr lang="cs-CZ" dirty="0" smtClean="0"/>
          </a:p>
          <a:p>
            <a:r>
              <a:rPr lang="cs-CZ" dirty="0" smtClean="0"/>
              <a:t>Účastníci řízení vyrozuměni poštou (fikce doručení) nebo </a:t>
            </a:r>
            <a:r>
              <a:rPr lang="cs-CZ" smtClean="0"/>
              <a:t>veřejnou vyhláškou</a:t>
            </a:r>
          </a:p>
          <a:p>
            <a:endParaRPr lang="cs-CZ" dirty="0" smtClean="0"/>
          </a:p>
          <a:p>
            <a:r>
              <a:rPr lang="cs-CZ" dirty="0" smtClean="0"/>
              <a:t>Správní soud, nejvyšší správní soud</a:t>
            </a:r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Trestný</a:t>
            </a:r>
            <a:r>
              <a:rPr lang="en-US" dirty="0" smtClean="0"/>
              <a:t> </a:t>
            </a:r>
            <a:r>
              <a:rPr lang="en-US" dirty="0" err="1" smtClean="0"/>
              <a:t>čin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TRESTNÝ ČIN – </a:t>
            </a:r>
            <a:r>
              <a:rPr lang="en-US" dirty="0" err="1" smtClean="0"/>
              <a:t>jednání</a:t>
            </a:r>
            <a:r>
              <a:rPr lang="en-US" dirty="0" smtClean="0"/>
              <a:t> </a:t>
            </a:r>
            <a:r>
              <a:rPr lang="en-US" dirty="0" err="1" smtClean="0"/>
              <a:t>nebezpečné</a:t>
            </a:r>
            <a:r>
              <a:rPr lang="en-US" dirty="0" smtClean="0"/>
              <a:t> pro </a:t>
            </a:r>
            <a:r>
              <a:rPr lang="en-US" dirty="0" err="1" smtClean="0"/>
              <a:t>společnost</a:t>
            </a:r>
            <a:r>
              <a:rPr lang="en-US" dirty="0" smtClean="0"/>
              <a:t>, </a:t>
            </a:r>
            <a:r>
              <a:rPr lang="en-US" dirty="0" err="1" smtClean="0"/>
              <a:t>jehož</a:t>
            </a:r>
            <a:r>
              <a:rPr lang="en-US" dirty="0" smtClean="0"/>
              <a:t> </a:t>
            </a:r>
            <a:r>
              <a:rPr lang="en-US" dirty="0" err="1" smtClean="0"/>
              <a:t>znaky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definovány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zvláštní</a:t>
            </a:r>
            <a:r>
              <a:rPr lang="en-US" dirty="0" smtClean="0"/>
              <a:t> </a:t>
            </a:r>
            <a:r>
              <a:rPr lang="en-US" dirty="0" err="1" smtClean="0"/>
              <a:t>části</a:t>
            </a:r>
            <a:r>
              <a:rPr lang="en-US" dirty="0" smtClean="0"/>
              <a:t> </a:t>
            </a:r>
            <a:r>
              <a:rPr lang="en-US" dirty="0" err="1" smtClean="0"/>
              <a:t>trestního</a:t>
            </a:r>
            <a:r>
              <a:rPr lang="en-US" dirty="0" smtClean="0"/>
              <a:t> </a:t>
            </a:r>
            <a:r>
              <a:rPr lang="en-US" dirty="0" err="1" smtClean="0"/>
              <a:t>zákoníku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přečiny</a:t>
            </a:r>
            <a:r>
              <a:rPr lang="en-US" dirty="0" smtClean="0"/>
              <a:t> – TČ do 5 let </a:t>
            </a:r>
            <a:r>
              <a:rPr lang="en-US" dirty="0" err="1" smtClean="0"/>
              <a:t>odnětí</a:t>
            </a:r>
            <a:r>
              <a:rPr lang="en-US" dirty="0" smtClean="0"/>
              <a:t> </a:t>
            </a:r>
            <a:r>
              <a:rPr lang="en-US" dirty="0" err="1" smtClean="0"/>
              <a:t>svobody</a:t>
            </a:r>
            <a:r>
              <a:rPr lang="en-US" dirty="0" smtClean="0"/>
              <a:t>, </a:t>
            </a:r>
            <a:r>
              <a:rPr lang="en-US" dirty="0" err="1" smtClean="0"/>
              <a:t>např</a:t>
            </a:r>
            <a:r>
              <a:rPr lang="en-US" dirty="0" smtClean="0"/>
              <a:t>. </a:t>
            </a:r>
            <a:r>
              <a:rPr lang="en-US" dirty="0" err="1" smtClean="0"/>
              <a:t>z</a:t>
            </a:r>
            <a:r>
              <a:rPr lang="en-US" dirty="0" smtClean="0"/>
              <a:t> </a:t>
            </a:r>
            <a:r>
              <a:rPr lang="en-US" dirty="0" err="1" smtClean="0"/>
              <a:t>nedbalosti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zločiny</a:t>
            </a:r>
            <a:r>
              <a:rPr lang="en-US" dirty="0" smtClean="0"/>
              <a:t> – TČ </a:t>
            </a:r>
            <a:r>
              <a:rPr lang="en-US" dirty="0" err="1" smtClean="0"/>
              <a:t>nad</a:t>
            </a:r>
            <a:r>
              <a:rPr lang="en-US" dirty="0" smtClean="0"/>
              <a:t> 5 let </a:t>
            </a:r>
          </a:p>
          <a:p>
            <a:r>
              <a:rPr lang="en-US" dirty="0" err="1" smtClean="0"/>
              <a:t>zvlášť</a:t>
            </a:r>
            <a:r>
              <a:rPr lang="en-US" dirty="0" smtClean="0"/>
              <a:t> </a:t>
            </a:r>
            <a:r>
              <a:rPr lang="en-US" dirty="0" err="1" smtClean="0"/>
              <a:t>závažné</a:t>
            </a:r>
            <a:r>
              <a:rPr lang="en-US" dirty="0" smtClean="0"/>
              <a:t> </a:t>
            </a:r>
            <a:r>
              <a:rPr lang="en-US" dirty="0" err="1" smtClean="0"/>
              <a:t>zločiny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– </a:t>
            </a:r>
            <a:r>
              <a:rPr lang="en-US" dirty="0" err="1" smtClean="0"/>
              <a:t>nad</a:t>
            </a:r>
            <a:r>
              <a:rPr lang="en-US" dirty="0" smtClean="0"/>
              <a:t> 10 let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4700" y="4180480"/>
            <a:ext cx="3289300" cy="2463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Trestní</a:t>
            </a:r>
            <a:r>
              <a:rPr lang="en-US" dirty="0" smtClean="0"/>
              <a:t> </a:t>
            </a:r>
            <a:r>
              <a:rPr lang="en-US" dirty="0" err="1" smtClean="0"/>
              <a:t>odpovědnost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err="1" smtClean="0"/>
              <a:t>Naplnění</a:t>
            </a:r>
            <a:r>
              <a:rPr lang="en-US" u="sng" dirty="0" smtClean="0"/>
              <a:t> </a:t>
            </a:r>
            <a:r>
              <a:rPr lang="en-US" u="sng" dirty="0" err="1" smtClean="0"/>
              <a:t>skutkové</a:t>
            </a:r>
            <a:r>
              <a:rPr lang="en-US" u="sng" dirty="0" smtClean="0"/>
              <a:t> </a:t>
            </a:r>
            <a:r>
              <a:rPr lang="en-US" u="sng" dirty="0" err="1" smtClean="0"/>
              <a:t>podstaty</a:t>
            </a:r>
            <a:r>
              <a:rPr lang="en-US" u="sng" dirty="0" smtClean="0"/>
              <a:t> – </a:t>
            </a:r>
            <a:r>
              <a:rPr lang="en-US" u="sng" dirty="0" err="1" smtClean="0"/>
              <a:t>skutek</a:t>
            </a:r>
            <a:r>
              <a:rPr lang="en-US" u="sng" dirty="0" smtClean="0"/>
              <a:t> </a:t>
            </a:r>
            <a:r>
              <a:rPr lang="en-US" u="sng" dirty="0" err="1" smtClean="0"/>
              <a:t>byl</a:t>
            </a:r>
            <a:r>
              <a:rPr lang="en-US" u="sng" dirty="0" smtClean="0"/>
              <a:t> </a:t>
            </a:r>
            <a:r>
              <a:rPr lang="en-US" u="sng" dirty="0" err="1" smtClean="0"/>
              <a:t>spáchán</a:t>
            </a:r>
            <a:endParaRPr lang="en-US" u="sng" dirty="0" smtClean="0"/>
          </a:p>
          <a:p>
            <a:r>
              <a:rPr lang="en-US" dirty="0" err="1" smtClean="0"/>
              <a:t>pachatel</a:t>
            </a:r>
            <a:r>
              <a:rPr lang="en-US" dirty="0" smtClean="0"/>
              <a:t> – </a:t>
            </a:r>
            <a:r>
              <a:rPr lang="en-US" dirty="0" err="1" smtClean="0"/>
              <a:t>nad</a:t>
            </a:r>
            <a:r>
              <a:rPr lang="en-US" dirty="0" smtClean="0"/>
              <a:t> 15 let, </a:t>
            </a:r>
            <a:r>
              <a:rPr lang="en-US" dirty="0" err="1" smtClean="0"/>
              <a:t>příčetný</a:t>
            </a:r>
            <a:endParaRPr lang="en-US" dirty="0" smtClean="0"/>
          </a:p>
          <a:p>
            <a:r>
              <a:rPr lang="en-US" dirty="0" err="1" smtClean="0"/>
              <a:t>vina</a:t>
            </a:r>
            <a:r>
              <a:rPr lang="en-US" dirty="0" smtClean="0"/>
              <a:t>, </a:t>
            </a:r>
            <a:r>
              <a:rPr lang="en-US" dirty="0" err="1" smtClean="0"/>
              <a:t>úmysl</a:t>
            </a:r>
            <a:r>
              <a:rPr lang="en-US" dirty="0" smtClean="0"/>
              <a:t>, </a:t>
            </a:r>
            <a:r>
              <a:rPr lang="en-US" dirty="0" err="1" smtClean="0"/>
              <a:t>nedbalost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Beztrestnost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zjištění</a:t>
            </a:r>
            <a:r>
              <a:rPr lang="en-US" dirty="0" smtClean="0"/>
              <a:t> </a:t>
            </a:r>
            <a:r>
              <a:rPr lang="en-US" dirty="0" err="1" smtClean="0"/>
              <a:t>viny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Krajní</a:t>
            </a:r>
            <a:r>
              <a:rPr lang="en-US" dirty="0" smtClean="0"/>
              <a:t> </a:t>
            </a:r>
            <a:r>
              <a:rPr lang="en-US" dirty="0" err="1" smtClean="0"/>
              <a:t>nouze</a:t>
            </a:r>
            <a:r>
              <a:rPr lang="en-US" dirty="0" smtClean="0"/>
              <a:t>, </a:t>
            </a:r>
            <a:r>
              <a:rPr lang="en-US" dirty="0" err="1" smtClean="0"/>
              <a:t>nutná</a:t>
            </a:r>
            <a:r>
              <a:rPr lang="en-US" dirty="0" smtClean="0"/>
              <a:t> </a:t>
            </a:r>
            <a:r>
              <a:rPr lang="en-US" dirty="0" err="1" smtClean="0"/>
              <a:t>obrana</a:t>
            </a:r>
            <a:r>
              <a:rPr lang="en-US" dirty="0" smtClean="0"/>
              <a:t>, </a:t>
            </a:r>
            <a:r>
              <a:rPr lang="en-US" dirty="0" err="1" smtClean="0"/>
              <a:t>mladiství</a:t>
            </a:r>
            <a:r>
              <a:rPr lang="en-US" dirty="0" smtClean="0"/>
              <a:t>, </a:t>
            </a:r>
            <a:r>
              <a:rPr lang="en-US" dirty="0" err="1" smtClean="0"/>
              <a:t>nepříčetnost</a:t>
            </a:r>
            <a:r>
              <a:rPr lang="en-US" dirty="0" smtClean="0"/>
              <a:t>, </a:t>
            </a:r>
            <a:r>
              <a:rPr lang="en-US" dirty="0" err="1" smtClean="0"/>
              <a:t>oprávněné</a:t>
            </a:r>
            <a:r>
              <a:rPr lang="en-US" dirty="0" smtClean="0"/>
              <a:t> </a:t>
            </a:r>
            <a:r>
              <a:rPr lang="en-US" dirty="0" err="1" smtClean="0"/>
              <a:t>použití</a:t>
            </a:r>
            <a:r>
              <a:rPr lang="en-US" dirty="0" smtClean="0"/>
              <a:t> </a:t>
            </a:r>
            <a:r>
              <a:rPr lang="en-US" dirty="0" err="1" smtClean="0"/>
              <a:t>zbraně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8174" y="2413000"/>
            <a:ext cx="2032000" cy="203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1" y="177591"/>
            <a:ext cx="8229600" cy="65215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Stádia</a:t>
            </a:r>
            <a:r>
              <a:rPr lang="en-US" dirty="0" smtClean="0"/>
              <a:t> </a:t>
            </a:r>
            <a:r>
              <a:rPr lang="en-US" dirty="0" err="1" smtClean="0"/>
              <a:t>trestného</a:t>
            </a:r>
            <a:r>
              <a:rPr lang="en-US" dirty="0" smtClean="0"/>
              <a:t> </a:t>
            </a:r>
            <a:r>
              <a:rPr lang="en-US" dirty="0" err="1" smtClean="0"/>
              <a:t>činu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pokus</a:t>
            </a:r>
            <a:r>
              <a:rPr lang="en-US" dirty="0" smtClean="0"/>
              <a:t> a </a:t>
            </a:r>
            <a:r>
              <a:rPr lang="en-US" dirty="0" err="1" smtClean="0"/>
              <a:t>přípravu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TČ, ale </a:t>
            </a:r>
            <a:r>
              <a:rPr lang="en-US" dirty="0" err="1" smtClean="0"/>
              <a:t>muže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sníženo</a:t>
            </a:r>
            <a:endParaRPr lang="en-US" dirty="0" smtClean="0"/>
          </a:p>
          <a:p>
            <a:r>
              <a:rPr lang="en-US" dirty="0" err="1" smtClean="0"/>
              <a:t>Učiněná</a:t>
            </a:r>
            <a:r>
              <a:rPr lang="en-US" dirty="0" smtClean="0"/>
              <a:t> </a:t>
            </a:r>
            <a:r>
              <a:rPr lang="en-US" dirty="0" err="1" smtClean="0"/>
              <a:t>lítost</a:t>
            </a:r>
            <a:r>
              <a:rPr lang="en-US" dirty="0" smtClean="0"/>
              <a:t> – </a:t>
            </a:r>
            <a:r>
              <a:rPr lang="en-US" dirty="0" err="1" smtClean="0"/>
              <a:t>náprava</a:t>
            </a:r>
            <a:r>
              <a:rPr lang="en-US" dirty="0" smtClean="0"/>
              <a:t>, </a:t>
            </a:r>
            <a:r>
              <a:rPr lang="en-US" dirty="0" err="1" smtClean="0"/>
              <a:t>zabránění</a:t>
            </a:r>
            <a:r>
              <a:rPr lang="en-US" dirty="0" smtClean="0"/>
              <a:t> TČ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00200"/>
            <a:ext cx="7620000" cy="172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6001"/>
          </a:xfrm>
        </p:spPr>
        <p:txBody>
          <a:bodyPr>
            <a:normAutofit fontScale="90000"/>
          </a:bodyPr>
          <a:lstStyle/>
          <a:p>
            <a:r>
              <a:rPr lang="en-US" sz="4400" u="sng" dirty="0" err="1" smtClean="0"/>
              <a:t>Tresty</a:t>
            </a:r>
            <a:r>
              <a:rPr lang="en-US" sz="4400" u="sng" dirty="0" smtClean="0"/>
              <a:t> a </a:t>
            </a:r>
            <a:r>
              <a:rPr lang="en-US" sz="4400" u="sng" dirty="0" err="1" smtClean="0"/>
              <a:t>ochranná</a:t>
            </a:r>
            <a:r>
              <a:rPr lang="en-US" sz="4400" u="sng" dirty="0" smtClean="0"/>
              <a:t> </a:t>
            </a:r>
            <a:r>
              <a:rPr lang="en-US" sz="4400" u="sng" dirty="0" err="1" smtClean="0"/>
              <a:t>opatřen</a:t>
            </a:r>
            <a:r>
              <a:rPr lang="en-US" sz="4400" dirty="0" err="1" smtClean="0"/>
              <a:t>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0639"/>
            <a:ext cx="8229600" cy="642101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100" dirty="0" smtClean="0"/>
              <a:t> - PODMÍNĚNÝ A NEPODMÍNĚNÝ TREST</a:t>
            </a:r>
          </a:p>
          <a:p>
            <a:r>
              <a:rPr lang="en-US" sz="2100" u="sng" dirty="0" err="1" smtClean="0"/>
              <a:t>odnětí</a:t>
            </a:r>
            <a:r>
              <a:rPr lang="en-US" sz="2100" u="sng" dirty="0" smtClean="0"/>
              <a:t> </a:t>
            </a:r>
            <a:r>
              <a:rPr lang="en-US" sz="2100" u="sng" dirty="0" err="1" smtClean="0"/>
              <a:t>svobody</a:t>
            </a:r>
            <a:r>
              <a:rPr lang="en-US" sz="2100" u="sng" dirty="0" smtClean="0"/>
              <a:t> </a:t>
            </a:r>
            <a:r>
              <a:rPr lang="en-US" sz="2100" dirty="0" smtClean="0"/>
              <a:t>- do 20 let, </a:t>
            </a:r>
            <a:r>
              <a:rPr lang="en-US" sz="2100" dirty="0" err="1" smtClean="0"/>
              <a:t>výjimečně</a:t>
            </a:r>
            <a:r>
              <a:rPr lang="en-US" sz="2100" dirty="0" smtClean="0"/>
              <a:t> </a:t>
            </a:r>
            <a:r>
              <a:rPr lang="en-US" sz="2100" dirty="0" err="1" smtClean="0"/>
              <a:t>trest</a:t>
            </a:r>
            <a:r>
              <a:rPr lang="en-US" sz="2100" dirty="0" smtClean="0"/>
              <a:t> 20 - 30 </a:t>
            </a:r>
            <a:r>
              <a:rPr lang="en-US" sz="2100" dirty="0" err="1" smtClean="0"/>
              <a:t>nebo</a:t>
            </a:r>
            <a:r>
              <a:rPr lang="en-US" sz="2100" dirty="0" smtClean="0"/>
              <a:t> </a:t>
            </a:r>
            <a:r>
              <a:rPr lang="en-US" sz="2100" dirty="0" err="1" smtClean="0"/>
              <a:t>na</a:t>
            </a:r>
            <a:r>
              <a:rPr lang="en-US" sz="2100" dirty="0" smtClean="0"/>
              <a:t> </a:t>
            </a:r>
            <a:r>
              <a:rPr lang="en-US" sz="2100" dirty="0" err="1" smtClean="0"/>
              <a:t>doživotí</a:t>
            </a:r>
            <a:endParaRPr lang="en-US" sz="2100" dirty="0" smtClean="0"/>
          </a:p>
          <a:p>
            <a:r>
              <a:rPr lang="en-US" sz="2100" dirty="0" err="1" smtClean="0"/>
              <a:t>ztráta</a:t>
            </a:r>
            <a:r>
              <a:rPr lang="en-US" sz="2100" dirty="0" smtClean="0"/>
              <a:t> </a:t>
            </a:r>
            <a:r>
              <a:rPr lang="en-US" sz="2100" dirty="0" err="1" smtClean="0"/>
              <a:t>čestných</a:t>
            </a:r>
            <a:r>
              <a:rPr lang="en-US" sz="2100" dirty="0" smtClean="0"/>
              <a:t> </a:t>
            </a:r>
            <a:r>
              <a:rPr lang="en-US" sz="2100" dirty="0" err="1" smtClean="0"/>
              <a:t>titulů</a:t>
            </a:r>
            <a:r>
              <a:rPr lang="en-US" sz="2100" dirty="0" smtClean="0"/>
              <a:t> a </a:t>
            </a:r>
            <a:r>
              <a:rPr lang="en-US" sz="2100" dirty="0" err="1" smtClean="0"/>
              <a:t>vyznamenání</a:t>
            </a:r>
            <a:r>
              <a:rPr lang="en-US" sz="2100" dirty="0" smtClean="0"/>
              <a:t>, </a:t>
            </a:r>
            <a:r>
              <a:rPr lang="en-US" sz="2100" dirty="0" err="1" smtClean="0"/>
              <a:t>ztráta</a:t>
            </a:r>
            <a:r>
              <a:rPr lang="en-US" sz="2100" dirty="0" smtClean="0"/>
              <a:t> </a:t>
            </a:r>
            <a:r>
              <a:rPr lang="en-US" sz="2100" dirty="0" err="1" smtClean="0"/>
              <a:t>vojenské</a:t>
            </a:r>
            <a:r>
              <a:rPr lang="en-US" sz="2100" dirty="0" smtClean="0"/>
              <a:t> </a:t>
            </a:r>
            <a:r>
              <a:rPr lang="en-US" sz="2100" dirty="0" err="1" smtClean="0"/>
              <a:t>hodnosti</a:t>
            </a:r>
            <a:r>
              <a:rPr lang="en-US" sz="2100" dirty="0" smtClean="0"/>
              <a:t> </a:t>
            </a:r>
          </a:p>
          <a:p>
            <a:r>
              <a:rPr lang="en-US" sz="2100" dirty="0" err="1" smtClean="0"/>
              <a:t>zákaz</a:t>
            </a:r>
            <a:r>
              <a:rPr lang="en-US" sz="2100" dirty="0" smtClean="0"/>
              <a:t> </a:t>
            </a:r>
            <a:r>
              <a:rPr lang="en-US" sz="2100" dirty="0" err="1" smtClean="0"/>
              <a:t>činnosti</a:t>
            </a:r>
            <a:r>
              <a:rPr lang="en-US" sz="2100" dirty="0" smtClean="0"/>
              <a:t> – </a:t>
            </a:r>
            <a:r>
              <a:rPr lang="en-US" sz="2100" dirty="0" err="1" smtClean="0"/>
              <a:t>na</a:t>
            </a:r>
            <a:r>
              <a:rPr lang="en-US" sz="2100" dirty="0" smtClean="0"/>
              <a:t> max. 10 let, </a:t>
            </a:r>
            <a:r>
              <a:rPr lang="en-US" sz="2100" dirty="0" err="1" smtClean="0"/>
              <a:t>např</a:t>
            </a:r>
            <a:r>
              <a:rPr lang="en-US" sz="2100" dirty="0" smtClean="0"/>
              <a:t>. </a:t>
            </a:r>
            <a:r>
              <a:rPr lang="en-US" sz="2100" dirty="0" err="1" smtClean="0"/>
              <a:t>podnikatel</a:t>
            </a:r>
            <a:r>
              <a:rPr lang="en-US" sz="2100" dirty="0" smtClean="0"/>
              <a:t> </a:t>
            </a:r>
            <a:r>
              <a:rPr lang="en-US" sz="2100" dirty="0" err="1" smtClean="0"/>
              <a:t>nebo</a:t>
            </a:r>
            <a:r>
              <a:rPr lang="en-US" sz="2100" dirty="0" smtClean="0"/>
              <a:t> </a:t>
            </a:r>
            <a:r>
              <a:rPr lang="en-US" sz="2100" dirty="0" err="1" smtClean="0"/>
              <a:t>řidič</a:t>
            </a:r>
            <a:r>
              <a:rPr lang="en-US" sz="2100" dirty="0" smtClean="0"/>
              <a:t> </a:t>
            </a:r>
            <a:r>
              <a:rPr lang="en-US" sz="2100" dirty="0" err="1" smtClean="0"/>
              <a:t>z</a:t>
            </a:r>
            <a:r>
              <a:rPr lang="en-US" sz="2100" dirty="0" smtClean="0"/>
              <a:t> </a:t>
            </a:r>
            <a:r>
              <a:rPr lang="en-US" sz="2100" dirty="0" err="1" smtClean="0"/>
              <a:t>povolání</a:t>
            </a:r>
            <a:r>
              <a:rPr lang="en-US" sz="2100" dirty="0" smtClean="0"/>
              <a:t> </a:t>
            </a:r>
          </a:p>
          <a:p>
            <a:r>
              <a:rPr lang="en-US" sz="2100" dirty="0" err="1" smtClean="0"/>
              <a:t>propadnutí</a:t>
            </a:r>
            <a:r>
              <a:rPr lang="en-US" sz="2100" dirty="0" smtClean="0"/>
              <a:t> </a:t>
            </a:r>
            <a:r>
              <a:rPr lang="en-US" sz="2100" dirty="0" err="1" smtClean="0"/>
              <a:t>majetku</a:t>
            </a:r>
            <a:r>
              <a:rPr lang="en-US" sz="2100" dirty="0" smtClean="0"/>
              <a:t> - </a:t>
            </a:r>
            <a:r>
              <a:rPr lang="en-US" sz="2100" dirty="0" err="1" smtClean="0"/>
              <a:t>nesmí</a:t>
            </a:r>
            <a:r>
              <a:rPr lang="en-US" sz="2100" dirty="0" smtClean="0"/>
              <a:t> </a:t>
            </a:r>
            <a:r>
              <a:rPr lang="en-US" sz="2100" dirty="0" err="1" smtClean="0"/>
              <a:t>věci</a:t>
            </a:r>
            <a:r>
              <a:rPr lang="en-US" sz="2100" dirty="0" smtClean="0"/>
              <a:t> </a:t>
            </a:r>
            <a:r>
              <a:rPr lang="en-US" sz="2100" dirty="0" err="1" smtClean="0"/>
              <a:t>osobní</a:t>
            </a:r>
            <a:r>
              <a:rPr lang="en-US" sz="2100" dirty="0" smtClean="0"/>
              <a:t> </a:t>
            </a:r>
            <a:r>
              <a:rPr lang="en-US" sz="2100" dirty="0" err="1" smtClean="0"/>
              <a:t>potřeby</a:t>
            </a:r>
            <a:r>
              <a:rPr lang="en-US" sz="2100" dirty="0" smtClean="0"/>
              <a:t> a </a:t>
            </a:r>
            <a:r>
              <a:rPr lang="en-US" sz="2100" dirty="0" err="1" smtClean="0"/>
              <a:t>věci</a:t>
            </a:r>
            <a:r>
              <a:rPr lang="en-US" sz="2100" dirty="0" smtClean="0"/>
              <a:t> </a:t>
            </a:r>
            <a:r>
              <a:rPr lang="en-US" sz="2100" dirty="0" err="1" smtClean="0"/>
              <a:t>nutné</a:t>
            </a:r>
            <a:r>
              <a:rPr lang="en-US" sz="2100" dirty="0" smtClean="0"/>
              <a:t> </a:t>
            </a:r>
            <a:r>
              <a:rPr lang="en-US" sz="2100" dirty="0" err="1" smtClean="0"/>
              <a:t>k</a:t>
            </a:r>
            <a:r>
              <a:rPr lang="en-US" sz="2100" dirty="0" smtClean="0"/>
              <a:t> </a:t>
            </a:r>
            <a:r>
              <a:rPr lang="en-US" sz="2100" dirty="0" err="1" smtClean="0"/>
              <a:t>výchově</a:t>
            </a:r>
            <a:r>
              <a:rPr lang="en-US" sz="2100" dirty="0" smtClean="0"/>
              <a:t> </a:t>
            </a:r>
            <a:r>
              <a:rPr lang="en-US" sz="2100" dirty="0" err="1" smtClean="0"/>
              <a:t>osoby</a:t>
            </a:r>
            <a:r>
              <a:rPr lang="en-US" sz="2100" dirty="0" smtClean="0"/>
              <a:t> </a:t>
            </a:r>
            <a:r>
              <a:rPr lang="en-US" sz="2100" dirty="0" err="1" smtClean="0"/>
              <a:t>svěřené</a:t>
            </a:r>
            <a:r>
              <a:rPr lang="en-US" sz="2100" dirty="0" smtClean="0"/>
              <a:t>, </a:t>
            </a:r>
            <a:r>
              <a:rPr lang="en-US" sz="2100" dirty="0" err="1" smtClean="0"/>
              <a:t>zaniká</a:t>
            </a:r>
            <a:r>
              <a:rPr lang="en-US" sz="2100" dirty="0" smtClean="0"/>
              <a:t> </a:t>
            </a:r>
            <a:r>
              <a:rPr lang="en-US" sz="2100" dirty="0" err="1" smtClean="0"/>
              <a:t>společné</a:t>
            </a:r>
            <a:r>
              <a:rPr lang="en-US" sz="2100" dirty="0" smtClean="0"/>
              <a:t> </a:t>
            </a:r>
            <a:r>
              <a:rPr lang="en-US" sz="2100" dirty="0" err="1" smtClean="0"/>
              <a:t>jmění</a:t>
            </a:r>
            <a:r>
              <a:rPr lang="en-US" sz="2100" dirty="0" smtClean="0"/>
              <a:t> </a:t>
            </a:r>
            <a:r>
              <a:rPr lang="en-US" sz="2100" dirty="0" err="1" smtClean="0"/>
              <a:t>manželů</a:t>
            </a:r>
            <a:r>
              <a:rPr lang="en-US" sz="2100" dirty="0" smtClean="0"/>
              <a:t> </a:t>
            </a:r>
          </a:p>
          <a:p>
            <a:r>
              <a:rPr lang="en-US" sz="2100" dirty="0" err="1" smtClean="0"/>
              <a:t>peněžitý</a:t>
            </a:r>
            <a:r>
              <a:rPr lang="en-US" sz="2100" dirty="0" smtClean="0"/>
              <a:t> </a:t>
            </a:r>
            <a:r>
              <a:rPr lang="en-US" sz="2100" dirty="0" err="1" smtClean="0"/>
              <a:t>trest</a:t>
            </a:r>
            <a:r>
              <a:rPr lang="en-US" sz="2100" dirty="0" smtClean="0"/>
              <a:t> </a:t>
            </a:r>
          </a:p>
          <a:p>
            <a:r>
              <a:rPr lang="en-US" sz="2100" dirty="0" err="1" smtClean="0"/>
              <a:t>propadnutí</a:t>
            </a:r>
            <a:r>
              <a:rPr lang="en-US" sz="2100" dirty="0" smtClean="0"/>
              <a:t> </a:t>
            </a:r>
            <a:r>
              <a:rPr lang="en-US" sz="2100" dirty="0" err="1" smtClean="0"/>
              <a:t>věci</a:t>
            </a:r>
            <a:r>
              <a:rPr lang="en-US" sz="2100" dirty="0" smtClean="0"/>
              <a:t> - </a:t>
            </a:r>
            <a:r>
              <a:rPr lang="en-US" sz="2100" dirty="0" err="1" smtClean="0"/>
              <a:t>věci</a:t>
            </a:r>
            <a:r>
              <a:rPr lang="en-US" sz="2100" dirty="0" smtClean="0"/>
              <a:t>, </a:t>
            </a:r>
            <a:r>
              <a:rPr lang="en-US" sz="2100" dirty="0" err="1" smtClean="0"/>
              <a:t>které</a:t>
            </a:r>
            <a:r>
              <a:rPr lang="en-US" sz="2100" dirty="0" smtClean="0"/>
              <a:t> </a:t>
            </a:r>
            <a:r>
              <a:rPr lang="en-US" sz="2100" dirty="0" err="1" smtClean="0"/>
              <a:t>byly</a:t>
            </a:r>
            <a:r>
              <a:rPr lang="en-US" sz="2100" dirty="0" smtClean="0"/>
              <a:t> </a:t>
            </a:r>
            <a:r>
              <a:rPr lang="en-US" sz="2100" dirty="0" err="1" smtClean="0"/>
              <a:t>získány</a:t>
            </a:r>
            <a:r>
              <a:rPr lang="en-US" sz="2100" dirty="0" smtClean="0"/>
              <a:t> </a:t>
            </a:r>
            <a:r>
              <a:rPr lang="en-US" sz="2100" dirty="0" err="1" smtClean="0"/>
              <a:t>pomocí</a:t>
            </a:r>
            <a:r>
              <a:rPr lang="en-US" sz="2100" dirty="0" smtClean="0"/>
              <a:t> TČ, </a:t>
            </a:r>
            <a:r>
              <a:rPr lang="en-US" sz="2100" dirty="0" err="1" smtClean="0"/>
              <a:t>které</a:t>
            </a:r>
            <a:r>
              <a:rPr lang="en-US" sz="2100" dirty="0" smtClean="0"/>
              <a:t> </a:t>
            </a:r>
            <a:r>
              <a:rPr lang="en-US" sz="2100" dirty="0" err="1" smtClean="0"/>
              <a:t>byly</a:t>
            </a:r>
            <a:r>
              <a:rPr lang="en-US" sz="2100" dirty="0" smtClean="0"/>
              <a:t> </a:t>
            </a:r>
            <a:r>
              <a:rPr lang="en-US" sz="2100" dirty="0" err="1" smtClean="0"/>
              <a:t>použity</a:t>
            </a:r>
            <a:r>
              <a:rPr lang="en-US" sz="2100" dirty="0" smtClean="0"/>
              <a:t> </a:t>
            </a:r>
            <a:r>
              <a:rPr lang="en-US" sz="2100" dirty="0" err="1" smtClean="0"/>
              <a:t>při</a:t>
            </a:r>
            <a:r>
              <a:rPr lang="en-US" sz="2100" dirty="0" smtClean="0"/>
              <a:t> TČ, </a:t>
            </a:r>
            <a:r>
              <a:rPr lang="en-US" sz="2100" dirty="0" err="1" smtClean="0"/>
              <a:t>byly</a:t>
            </a:r>
            <a:r>
              <a:rPr lang="en-US" sz="2100" dirty="0" smtClean="0"/>
              <a:t> </a:t>
            </a:r>
            <a:r>
              <a:rPr lang="en-US" sz="2100" dirty="0" err="1" smtClean="0"/>
              <a:t>odměna</a:t>
            </a:r>
            <a:r>
              <a:rPr lang="en-US" sz="2100" dirty="0" smtClean="0"/>
              <a:t> </a:t>
            </a:r>
            <a:r>
              <a:rPr lang="en-US" sz="2100" dirty="0" err="1" smtClean="0"/>
              <a:t>za</a:t>
            </a:r>
            <a:r>
              <a:rPr lang="en-US" sz="2100" dirty="0" smtClean="0"/>
              <a:t> </a:t>
            </a:r>
            <a:r>
              <a:rPr lang="en-US" sz="2100" dirty="0" err="1" smtClean="0"/>
              <a:t>spáchání</a:t>
            </a:r>
            <a:r>
              <a:rPr lang="en-US" sz="2100" dirty="0" smtClean="0"/>
              <a:t> TČ </a:t>
            </a:r>
          </a:p>
          <a:p>
            <a:r>
              <a:rPr lang="en-US" sz="2100" dirty="0" err="1" smtClean="0"/>
              <a:t>vyhoštění</a:t>
            </a:r>
            <a:r>
              <a:rPr lang="en-US" sz="2100" dirty="0" smtClean="0"/>
              <a:t> </a:t>
            </a:r>
            <a:r>
              <a:rPr lang="en-US" sz="2100" dirty="0" err="1" smtClean="0"/>
              <a:t>z</a:t>
            </a:r>
            <a:r>
              <a:rPr lang="en-US" sz="2100" dirty="0" smtClean="0"/>
              <a:t> </a:t>
            </a:r>
            <a:r>
              <a:rPr lang="en-US" sz="2100" dirty="0" err="1" smtClean="0"/>
              <a:t>území</a:t>
            </a:r>
            <a:r>
              <a:rPr lang="en-US" sz="2100" dirty="0" smtClean="0"/>
              <a:t> ČR </a:t>
            </a:r>
          </a:p>
          <a:p>
            <a:r>
              <a:rPr lang="en-US" sz="2100" dirty="0" err="1" smtClean="0"/>
              <a:t>zákaz</a:t>
            </a:r>
            <a:r>
              <a:rPr lang="en-US" sz="2100" dirty="0" smtClean="0"/>
              <a:t> </a:t>
            </a:r>
            <a:r>
              <a:rPr lang="en-US" sz="2100" dirty="0" err="1" smtClean="0"/>
              <a:t>pobytu</a:t>
            </a:r>
            <a:r>
              <a:rPr lang="en-US" sz="2100" dirty="0" smtClean="0"/>
              <a:t> </a:t>
            </a:r>
          </a:p>
          <a:p>
            <a:r>
              <a:rPr lang="en-US" sz="2100" dirty="0" err="1" smtClean="0"/>
              <a:t>obecně</a:t>
            </a:r>
            <a:r>
              <a:rPr lang="en-US" sz="2100" dirty="0" smtClean="0"/>
              <a:t> </a:t>
            </a:r>
            <a:r>
              <a:rPr lang="en-US" sz="2100" dirty="0" err="1" smtClean="0"/>
              <a:t>prospěšné</a:t>
            </a:r>
            <a:r>
              <a:rPr lang="en-US" sz="2100" dirty="0" smtClean="0"/>
              <a:t> </a:t>
            </a:r>
            <a:r>
              <a:rPr lang="en-US" sz="2100" dirty="0" err="1" smtClean="0"/>
              <a:t>práce</a:t>
            </a:r>
            <a:r>
              <a:rPr lang="en-US" sz="2100" dirty="0" smtClean="0"/>
              <a:t> - 50-300 </a:t>
            </a:r>
            <a:r>
              <a:rPr lang="en-US" sz="2100" dirty="0" err="1" smtClean="0"/>
              <a:t>hodin</a:t>
            </a:r>
            <a:r>
              <a:rPr lang="en-US" sz="2100" dirty="0" smtClean="0"/>
              <a:t> </a:t>
            </a:r>
            <a:r>
              <a:rPr lang="en-US" sz="2100" dirty="0" err="1" smtClean="0"/>
              <a:t>bezplatně</a:t>
            </a:r>
            <a:r>
              <a:rPr lang="en-US" sz="2100" dirty="0" smtClean="0"/>
              <a:t>, </a:t>
            </a:r>
            <a:r>
              <a:rPr lang="en-US" sz="2100" dirty="0" err="1" smtClean="0"/>
              <a:t>za</a:t>
            </a:r>
            <a:r>
              <a:rPr lang="en-US" sz="2100" dirty="0" smtClean="0"/>
              <a:t> </a:t>
            </a:r>
            <a:r>
              <a:rPr lang="en-US" sz="2100" dirty="0" err="1" smtClean="0"/>
              <a:t>přečiny</a:t>
            </a:r>
            <a:r>
              <a:rPr lang="en-US" sz="2100" dirty="0" smtClean="0"/>
              <a:t> </a:t>
            </a:r>
          </a:p>
          <a:p>
            <a:r>
              <a:rPr lang="en-US" sz="2100" dirty="0" err="1" smtClean="0"/>
              <a:t>domácí</a:t>
            </a:r>
            <a:r>
              <a:rPr lang="en-US" sz="2100" dirty="0" smtClean="0"/>
              <a:t> </a:t>
            </a:r>
            <a:r>
              <a:rPr lang="en-US" sz="2100" dirty="0" err="1" smtClean="0"/>
              <a:t>vězení</a:t>
            </a:r>
            <a:r>
              <a:rPr lang="en-US" sz="2100" dirty="0" smtClean="0"/>
              <a:t> </a:t>
            </a:r>
          </a:p>
          <a:p>
            <a:r>
              <a:rPr lang="en-US" sz="2100" dirty="0" err="1" smtClean="0"/>
              <a:t>zákaz</a:t>
            </a:r>
            <a:r>
              <a:rPr lang="en-US" sz="2100" dirty="0" smtClean="0"/>
              <a:t> </a:t>
            </a:r>
            <a:r>
              <a:rPr lang="en-US" sz="2100" dirty="0" err="1" smtClean="0"/>
              <a:t>vstupu</a:t>
            </a:r>
            <a:r>
              <a:rPr lang="en-US" sz="2100" dirty="0" smtClean="0"/>
              <a:t> </a:t>
            </a:r>
            <a:r>
              <a:rPr lang="en-US" sz="2100" dirty="0" err="1" smtClean="0"/>
              <a:t>na</a:t>
            </a:r>
            <a:r>
              <a:rPr lang="en-US" sz="2100" dirty="0" smtClean="0"/>
              <a:t> </a:t>
            </a:r>
            <a:r>
              <a:rPr lang="en-US" sz="2100" dirty="0" err="1" smtClean="0"/>
              <a:t>sportovní</a:t>
            </a:r>
            <a:r>
              <a:rPr lang="en-US" sz="2100" dirty="0" smtClean="0"/>
              <a:t>, </a:t>
            </a:r>
            <a:r>
              <a:rPr lang="en-US" sz="2100" dirty="0" err="1" smtClean="0"/>
              <a:t>kulturní</a:t>
            </a:r>
            <a:r>
              <a:rPr lang="en-US" sz="2100" dirty="0" smtClean="0"/>
              <a:t> a </a:t>
            </a:r>
            <a:r>
              <a:rPr lang="en-US" sz="2100" dirty="0" err="1" smtClean="0"/>
              <a:t>jiné</a:t>
            </a:r>
            <a:r>
              <a:rPr lang="en-US" sz="2100" dirty="0" smtClean="0"/>
              <a:t> </a:t>
            </a:r>
            <a:r>
              <a:rPr lang="en-US" sz="2100" dirty="0" err="1" smtClean="0"/>
              <a:t>společenské</a:t>
            </a:r>
            <a:r>
              <a:rPr lang="en-US" sz="2100" dirty="0" smtClean="0"/>
              <a:t> </a:t>
            </a:r>
            <a:r>
              <a:rPr lang="en-US" sz="2100" dirty="0" err="1" smtClean="0"/>
              <a:t>akce</a:t>
            </a:r>
            <a:r>
              <a:rPr lang="en-US" sz="21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TRESTNÍ ŘÍZENÍ a </a:t>
            </a:r>
            <a:r>
              <a:rPr lang="en-US" dirty="0" err="1" smtClean="0"/>
              <a:t>jeho</a:t>
            </a:r>
            <a:r>
              <a:rPr lang="en-US" dirty="0" smtClean="0"/>
              <a:t> </a:t>
            </a:r>
            <a:r>
              <a:rPr lang="en-US" dirty="0" err="1" smtClean="0"/>
              <a:t>subjekty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6018"/>
            <a:ext cx="8229600" cy="5353342"/>
          </a:xfrm>
        </p:spPr>
        <p:txBody>
          <a:bodyPr>
            <a:normAutofit/>
          </a:bodyPr>
          <a:lstStyle/>
          <a:p>
            <a:r>
              <a:rPr lang="en-US" dirty="0" err="1" smtClean="0"/>
              <a:t>trestní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r>
              <a:rPr lang="en-US" dirty="0" smtClean="0"/>
              <a:t> </a:t>
            </a:r>
            <a:r>
              <a:rPr lang="en-US" dirty="0" err="1" smtClean="0"/>
              <a:t>procesní</a:t>
            </a:r>
            <a:r>
              <a:rPr lang="en-US" dirty="0" smtClean="0"/>
              <a:t> (</a:t>
            </a:r>
            <a:r>
              <a:rPr lang="en-US" dirty="0" err="1" smtClean="0"/>
              <a:t>trestní</a:t>
            </a:r>
            <a:r>
              <a:rPr lang="en-US" dirty="0" smtClean="0"/>
              <a:t> </a:t>
            </a:r>
            <a:r>
              <a:rPr lang="en-US" dirty="0" err="1" smtClean="0"/>
              <a:t>řád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Zákonem</a:t>
            </a:r>
            <a:r>
              <a:rPr lang="en-US" dirty="0" smtClean="0"/>
              <a:t> </a:t>
            </a:r>
            <a:r>
              <a:rPr lang="en-US" dirty="0" err="1" smtClean="0"/>
              <a:t>upravený</a:t>
            </a:r>
            <a:r>
              <a:rPr lang="en-US" dirty="0" smtClean="0"/>
              <a:t> </a:t>
            </a:r>
            <a:r>
              <a:rPr lang="en-US" dirty="0" err="1" smtClean="0"/>
              <a:t>postup</a:t>
            </a:r>
            <a:r>
              <a:rPr lang="en-US" dirty="0" smtClean="0"/>
              <a:t> </a:t>
            </a:r>
            <a:r>
              <a:rPr lang="en-US" dirty="0" err="1" smtClean="0"/>
              <a:t>orgánů</a:t>
            </a:r>
            <a:r>
              <a:rPr lang="en-US" dirty="0" smtClean="0"/>
              <a:t> </a:t>
            </a:r>
            <a:r>
              <a:rPr lang="en-US" dirty="0" err="1" smtClean="0"/>
              <a:t>činných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trestním</a:t>
            </a:r>
            <a:r>
              <a:rPr lang="en-US" dirty="0" smtClean="0"/>
              <a:t> </a:t>
            </a:r>
            <a:r>
              <a:rPr lang="en-US" dirty="0" err="1" smtClean="0"/>
              <a:t>řízení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soud</a:t>
            </a:r>
            <a:r>
              <a:rPr lang="en-US" dirty="0" smtClean="0"/>
              <a:t>, </a:t>
            </a:r>
            <a:r>
              <a:rPr lang="en-US" dirty="0" err="1" smtClean="0"/>
              <a:t>státní</a:t>
            </a:r>
            <a:r>
              <a:rPr lang="en-US" dirty="0" smtClean="0"/>
              <a:t> </a:t>
            </a:r>
            <a:r>
              <a:rPr lang="en-US" dirty="0" err="1" smtClean="0"/>
              <a:t>zástupce</a:t>
            </a:r>
            <a:r>
              <a:rPr lang="en-US" dirty="0" smtClean="0"/>
              <a:t>, </a:t>
            </a:r>
            <a:r>
              <a:rPr lang="en-US" dirty="0" err="1" smtClean="0"/>
              <a:t>policie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			</a:t>
            </a:r>
            <a:r>
              <a:rPr lang="en-US" dirty="0" err="1" smtClean="0"/>
              <a:t>x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dirty="0" err="1" smtClean="0"/>
              <a:t>osoba</a:t>
            </a:r>
            <a:r>
              <a:rPr lang="en-US" dirty="0" smtClean="0"/>
              <a:t> </a:t>
            </a:r>
            <a:r>
              <a:rPr lang="en-US" dirty="0" err="1" smtClean="0"/>
              <a:t>proti</a:t>
            </a:r>
            <a:r>
              <a:rPr lang="en-US" dirty="0" smtClean="0"/>
              <a:t> </a:t>
            </a:r>
            <a:r>
              <a:rPr lang="en-US" dirty="0" err="1" smtClean="0"/>
              <a:t>níž</a:t>
            </a:r>
            <a:r>
              <a:rPr lang="en-US" dirty="0" smtClean="0"/>
              <a:t> je </a:t>
            </a:r>
            <a:r>
              <a:rPr lang="en-US" dirty="0" err="1" smtClean="0"/>
              <a:t>vedeno</a:t>
            </a:r>
            <a:r>
              <a:rPr lang="en-US" dirty="0" smtClean="0"/>
              <a:t> </a:t>
            </a:r>
            <a:r>
              <a:rPr lang="en-US" dirty="0" err="1" smtClean="0"/>
              <a:t>trestní</a:t>
            </a:r>
            <a:r>
              <a:rPr lang="en-US" dirty="0" smtClean="0"/>
              <a:t> </a:t>
            </a:r>
            <a:r>
              <a:rPr lang="en-US" dirty="0" err="1" smtClean="0"/>
              <a:t>řízení</a:t>
            </a:r>
            <a:r>
              <a:rPr lang="en-US" dirty="0" smtClean="0"/>
              <a:t> (</a:t>
            </a:r>
            <a:r>
              <a:rPr lang="en-US" dirty="0" err="1" smtClean="0"/>
              <a:t>podezřelý</a:t>
            </a:r>
            <a:r>
              <a:rPr lang="en-US" dirty="0" smtClean="0"/>
              <a:t>, </a:t>
            </a:r>
            <a:r>
              <a:rPr lang="en-US" dirty="0" err="1" smtClean="0"/>
              <a:t>obviněný</a:t>
            </a:r>
            <a:r>
              <a:rPr lang="en-US" dirty="0" smtClean="0"/>
              <a:t>, </a:t>
            </a:r>
            <a:r>
              <a:rPr lang="en-US" dirty="0" err="1" smtClean="0"/>
              <a:t>obžalovaný</a:t>
            </a:r>
            <a:r>
              <a:rPr lang="en-US" dirty="0" smtClean="0"/>
              <a:t>, </a:t>
            </a:r>
            <a:r>
              <a:rPr lang="en-US" dirty="0" err="1" smtClean="0"/>
              <a:t>odsouzený</a:t>
            </a:r>
            <a:r>
              <a:rPr lang="en-US" dirty="0" smtClean="0"/>
              <a:t>)</a:t>
            </a:r>
          </a:p>
          <a:p>
            <a:pPr>
              <a:buFontTx/>
              <a:buChar char="-"/>
            </a:pPr>
            <a:r>
              <a:rPr lang="en-US" dirty="0" err="1" smtClean="0"/>
              <a:t>poškozený</a:t>
            </a:r>
            <a:r>
              <a:rPr lang="en-US" dirty="0" smtClean="0"/>
              <a:t>, </a:t>
            </a:r>
            <a:r>
              <a:rPr lang="en-US" dirty="0" err="1" smtClean="0"/>
              <a:t>zúčastněná</a:t>
            </a:r>
            <a:r>
              <a:rPr lang="en-US" dirty="0" smtClean="0"/>
              <a:t> </a:t>
            </a:r>
            <a:r>
              <a:rPr lang="en-US" dirty="0" err="1" smtClean="0"/>
              <a:t>osoba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obhájce</a:t>
            </a:r>
            <a:r>
              <a:rPr lang="en-US" dirty="0" smtClean="0"/>
              <a:t> (</a:t>
            </a:r>
            <a:r>
              <a:rPr lang="en-US" dirty="0" err="1" smtClean="0"/>
              <a:t>advokát</a:t>
            </a:r>
            <a:r>
              <a:rPr lang="en-US" dirty="0" smtClean="0"/>
              <a:t>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179" y="4922778"/>
            <a:ext cx="2908120" cy="19352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5561" y="2026186"/>
            <a:ext cx="1766824" cy="1423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Zásady</a:t>
            </a:r>
            <a:r>
              <a:rPr lang="en-US" dirty="0" smtClean="0"/>
              <a:t> </a:t>
            </a:r>
            <a:r>
              <a:rPr lang="en-US" dirty="0" err="1" smtClean="0"/>
              <a:t>trestního</a:t>
            </a:r>
            <a:r>
              <a:rPr lang="en-US" dirty="0" smtClean="0"/>
              <a:t> </a:t>
            </a:r>
            <a:r>
              <a:rPr lang="en-US" dirty="0" err="1" smtClean="0"/>
              <a:t>řízení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trestní</a:t>
            </a:r>
            <a:r>
              <a:rPr lang="en-US" dirty="0" smtClean="0"/>
              <a:t> </a:t>
            </a:r>
            <a:r>
              <a:rPr lang="en-US" dirty="0" err="1" smtClean="0"/>
              <a:t>stíhání</a:t>
            </a:r>
            <a:r>
              <a:rPr lang="en-US" dirty="0" smtClean="0"/>
              <a:t> </a:t>
            </a:r>
            <a:r>
              <a:rPr lang="en-US" dirty="0" err="1" smtClean="0"/>
              <a:t>může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vedeno</a:t>
            </a:r>
            <a:r>
              <a:rPr lang="en-US" dirty="0" smtClean="0"/>
              <a:t> </a:t>
            </a:r>
            <a:r>
              <a:rPr lang="en-US" dirty="0" err="1" smtClean="0"/>
              <a:t>jen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zákonných</a:t>
            </a:r>
            <a:r>
              <a:rPr lang="en-US" dirty="0" smtClean="0"/>
              <a:t> </a:t>
            </a:r>
            <a:r>
              <a:rPr lang="en-US" dirty="0" err="1" smtClean="0"/>
              <a:t>důvodů</a:t>
            </a:r>
            <a:r>
              <a:rPr lang="en-US" dirty="0" smtClean="0"/>
              <a:t> </a:t>
            </a:r>
            <a:r>
              <a:rPr lang="en-US" dirty="0" err="1" smtClean="0"/>
              <a:t>zákonným</a:t>
            </a:r>
            <a:r>
              <a:rPr lang="en-US" dirty="0" smtClean="0"/>
              <a:t> </a:t>
            </a:r>
            <a:r>
              <a:rPr lang="en-US" dirty="0" err="1" smtClean="0"/>
              <a:t>způsobem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obžalobu</a:t>
            </a:r>
            <a:r>
              <a:rPr lang="en-US" dirty="0" smtClean="0"/>
              <a:t> </a:t>
            </a:r>
            <a:r>
              <a:rPr lang="en-US" dirty="0" err="1" smtClean="0"/>
              <a:t>podává</a:t>
            </a:r>
            <a:r>
              <a:rPr lang="en-US" dirty="0" smtClean="0"/>
              <a:t> </a:t>
            </a:r>
            <a:r>
              <a:rPr lang="en-US" dirty="0" err="1" smtClean="0"/>
              <a:t>výhradně</a:t>
            </a:r>
            <a:r>
              <a:rPr lang="en-US" dirty="0" smtClean="0"/>
              <a:t> </a:t>
            </a:r>
            <a:r>
              <a:rPr lang="en-US" dirty="0" err="1" smtClean="0"/>
              <a:t>státní</a:t>
            </a:r>
            <a:r>
              <a:rPr lang="en-US" dirty="0" smtClean="0"/>
              <a:t> </a:t>
            </a:r>
            <a:r>
              <a:rPr lang="en-US" dirty="0" err="1" smtClean="0"/>
              <a:t>zástupce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když</a:t>
            </a:r>
            <a:r>
              <a:rPr lang="en-US" dirty="0" smtClean="0"/>
              <a:t> se </a:t>
            </a:r>
            <a:r>
              <a:rPr lang="en-US" dirty="0" err="1" smtClean="0"/>
              <a:t>obžalovaný</a:t>
            </a:r>
            <a:r>
              <a:rPr lang="en-US" dirty="0" smtClean="0"/>
              <a:t> </a:t>
            </a:r>
            <a:r>
              <a:rPr lang="en-US" dirty="0" err="1" smtClean="0"/>
              <a:t>dozná</a:t>
            </a:r>
            <a:r>
              <a:rPr lang="en-US" dirty="0" smtClean="0"/>
              <a:t>, </a:t>
            </a:r>
            <a:r>
              <a:rPr lang="en-US" dirty="0" err="1" smtClean="0"/>
              <a:t>musí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prozkoumány</a:t>
            </a:r>
            <a:r>
              <a:rPr lang="en-US" dirty="0" smtClean="0"/>
              <a:t> </a:t>
            </a:r>
            <a:r>
              <a:rPr lang="en-US" dirty="0" err="1" smtClean="0"/>
              <a:t>okolnosti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dokud</a:t>
            </a:r>
            <a:r>
              <a:rPr lang="en-US" dirty="0" smtClean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 </a:t>
            </a:r>
            <a:r>
              <a:rPr lang="en-US" dirty="0" err="1" smtClean="0"/>
              <a:t>člověku</a:t>
            </a:r>
            <a:r>
              <a:rPr lang="en-US" dirty="0" smtClean="0"/>
              <a:t> </a:t>
            </a:r>
            <a:r>
              <a:rPr lang="en-US" dirty="0" err="1" smtClean="0"/>
              <a:t>prokázána</a:t>
            </a:r>
            <a:r>
              <a:rPr lang="en-US" dirty="0" smtClean="0"/>
              <a:t> </a:t>
            </a:r>
            <a:r>
              <a:rPr lang="en-US" dirty="0" err="1" smtClean="0"/>
              <a:t>vina</a:t>
            </a:r>
            <a:r>
              <a:rPr lang="en-US" dirty="0" smtClean="0"/>
              <a:t>, je </a:t>
            </a:r>
            <a:r>
              <a:rPr lang="en-US" dirty="0" err="1" smtClean="0"/>
              <a:t>nevinný</a:t>
            </a:r>
            <a:r>
              <a:rPr lang="en-US" dirty="0" smtClean="0"/>
              <a:t> = </a:t>
            </a:r>
            <a:r>
              <a:rPr lang="en-US" dirty="0" err="1" smtClean="0"/>
              <a:t>presumpce</a:t>
            </a:r>
            <a:r>
              <a:rPr lang="en-US" dirty="0" smtClean="0"/>
              <a:t> </a:t>
            </a:r>
            <a:r>
              <a:rPr lang="en-US" dirty="0" err="1" smtClean="0"/>
              <a:t>neviny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jednání</a:t>
            </a:r>
            <a:r>
              <a:rPr lang="en-US" dirty="0" smtClean="0"/>
              <a:t> </a:t>
            </a:r>
            <a:r>
              <a:rPr lang="en-US" dirty="0" err="1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soudu</a:t>
            </a:r>
            <a:r>
              <a:rPr lang="en-US" dirty="0" smtClean="0"/>
              <a:t> je </a:t>
            </a:r>
            <a:r>
              <a:rPr lang="en-US" dirty="0" err="1" smtClean="0"/>
              <a:t>ústní</a:t>
            </a:r>
            <a:r>
              <a:rPr lang="en-US" dirty="0" smtClean="0"/>
              <a:t> a </a:t>
            </a:r>
            <a:r>
              <a:rPr lang="en-US" dirty="0" err="1" smtClean="0"/>
              <a:t>veřejné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- </a:t>
            </a:r>
            <a:r>
              <a:rPr lang="en-US" dirty="0" err="1" smtClean="0"/>
              <a:t>soudce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48 </a:t>
            </a:r>
            <a:r>
              <a:rPr lang="en-US" dirty="0" err="1" smtClean="0"/>
              <a:t>hodin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zadržení</a:t>
            </a:r>
            <a:r>
              <a:rPr lang="en-US" dirty="0" smtClean="0"/>
              <a:t> </a:t>
            </a:r>
            <a:r>
              <a:rPr lang="en-US" dirty="0" err="1" smtClean="0"/>
              <a:t>rozhodnout</a:t>
            </a:r>
            <a:r>
              <a:rPr lang="en-US" dirty="0" smtClean="0"/>
              <a:t>, </a:t>
            </a:r>
            <a:r>
              <a:rPr lang="en-US" dirty="0" err="1" smtClean="0"/>
              <a:t>zda</a:t>
            </a:r>
            <a:r>
              <a:rPr lang="en-US" dirty="0" smtClean="0"/>
              <a:t> je </a:t>
            </a:r>
            <a:r>
              <a:rPr lang="en-US" dirty="0" err="1" smtClean="0"/>
              <a:t>důvod</a:t>
            </a:r>
            <a:r>
              <a:rPr lang="en-US" dirty="0" smtClean="0"/>
              <a:t>, </a:t>
            </a:r>
            <a:r>
              <a:rPr lang="en-US" dirty="0" err="1" smtClean="0"/>
              <a:t>aby</a:t>
            </a:r>
            <a:r>
              <a:rPr lang="en-US" dirty="0" smtClean="0"/>
              <a:t> </a:t>
            </a:r>
            <a:r>
              <a:rPr lang="en-US" dirty="0" err="1" smtClean="0"/>
              <a:t>byl</a:t>
            </a:r>
            <a:r>
              <a:rPr lang="en-US" dirty="0" smtClean="0"/>
              <a:t> </a:t>
            </a:r>
            <a:r>
              <a:rPr lang="en-US" dirty="0" err="1" smtClean="0"/>
              <a:t>držen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vazbě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>
                <a:hlinkClick r:id="rId2"/>
              </a:rPr>
              <a:t>http://zpravy.idnes.cz/rath-podal-stiznost-na-cely-krajsky-soud-ffy-/krimi.aspx?c=A150217_112326_domaci_pku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615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Stádia</a:t>
            </a:r>
            <a:r>
              <a:rPr lang="en-US" dirty="0" smtClean="0"/>
              <a:t> </a:t>
            </a:r>
            <a:r>
              <a:rPr lang="en-US" dirty="0" err="1" smtClean="0"/>
              <a:t>trestního</a:t>
            </a:r>
            <a:r>
              <a:rPr lang="en-US" dirty="0" smtClean="0"/>
              <a:t> </a:t>
            </a:r>
            <a:r>
              <a:rPr lang="en-US" dirty="0" err="1" smtClean="0"/>
              <a:t>řízení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trestní oznámení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5201" y="950796"/>
            <a:ext cx="6114260" cy="56964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ヒラギノ丸ゴ Pro W4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ＭＳ 明朝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Apex.thmx</Template>
  <TotalTime>160</TotalTime>
  <Words>628</Words>
  <Application>Microsoft Office PowerPoint</Application>
  <PresentationFormat>Předvádění na obrazovce (4:3)</PresentationFormat>
  <Paragraphs>87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Apex</vt:lpstr>
      <vt:lpstr>Trestní právo</vt:lpstr>
      <vt:lpstr>Trestný čin</vt:lpstr>
      <vt:lpstr>Trestní odpovědnost</vt:lpstr>
      <vt:lpstr>Prezentace aplikace PowerPoint</vt:lpstr>
      <vt:lpstr>Stádia trestného činu</vt:lpstr>
      <vt:lpstr>Tresty a ochranná opatření</vt:lpstr>
      <vt:lpstr>TRESTNÍ ŘÍZENÍ a jeho subjekty </vt:lpstr>
      <vt:lpstr>Zásady trestního řízení</vt:lpstr>
      <vt:lpstr>Stádia trestního řízení</vt:lpstr>
      <vt:lpstr>Správní právo</vt:lpstr>
      <vt:lpstr>Veřejná správa má dvě části: </vt:lpstr>
      <vt:lpstr>Obecní zřízení: </vt:lpstr>
      <vt:lpstr>Hospodaření: </vt:lpstr>
      <vt:lpstr>Působnost obce: </vt:lpstr>
      <vt:lpstr>Správní řízení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Trestní právo</dc:title>
  <dc:creator>Erik</dc:creator>
  <cp:lastModifiedBy>Štěpána Vnoučková</cp:lastModifiedBy>
  <cp:revision>2</cp:revision>
  <dcterms:created xsi:type="dcterms:W3CDTF">2015-02-23T11:02:57Z</dcterms:created>
  <dcterms:modified xsi:type="dcterms:W3CDTF">2015-02-24T08:53:25Z</dcterms:modified>
</cp:coreProperties>
</file>