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3B6B-7713-4165-B230-5E0E2E94C1A2}" type="datetimeFigureOut">
              <a:rPr lang="cs-CZ" smtClean="0"/>
              <a:t>3.5.2016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7CEF-708F-4959-97F4-2B74BA1087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3B6B-7713-4165-B230-5E0E2E94C1A2}" type="datetimeFigureOut">
              <a:rPr lang="cs-CZ" smtClean="0"/>
              <a:t>3.5.2016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7CEF-708F-4959-97F4-2B74BA1087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3B6B-7713-4165-B230-5E0E2E94C1A2}" type="datetimeFigureOut">
              <a:rPr lang="cs-CZ" smtClean="0"/>
              <a:t>3.5.2016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7CEF-708F-4959-97F4-2B74BA1087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3B6B-7713-4165-B230-5E0E2E94C1A2}" type="datetimeFigureOut">
              <a:rPr lang="cs-CZ" smtClean="0"/>
              <a:t>3.5.2016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7CEF-708F-4959-97F4-2B74BA1087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3B6B-7713-4165-B230-5E0E2E94C1A2}" type="datetimeFigureOut">
              <a:rPr lang="cs-CZ" smtClean="0"/>
              <a:t>3.5.2016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7CEF-708F-4959-97F4-2B74BA1087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3B6B-7713-4165-B230-5E0E2E94C1A2}" type="datetimeFigureOut">
              <a:rPr lang="cs-CZ" smtClean="0"/>
              <a:t>3.5.2016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7CEF-708F-4959-97F4-2B74BA1087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3B6B-7713-4165-B230-5E0E2E94C1A2}" type="datetimeFigureOut">
              <a:rPr lang="cs-CZ" smtClean="0"/>
              <a:t>3.5.2016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7CEF-708F-4959-97F4-2B74BA1087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3B6B-7713-4165-B230-5E0E2E94C1A2}" type="datetimeFigureOut">
              <a:rPr lang="cs-CZ" smtClean="0"/>
              <a:t>3.5.2016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7CEF-708F-4959-97F4-2B74BA1087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3B6B-7713-4165-B230-5E0E2E94C1A2}" type="datetimeFigureOut">
              <a:rPr lang="cs-CZ" smtClean="0"/>
              <a:t>3.5.2016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7CEF-708F-4959-97F4-2B74BA1087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3B6B-7713-4165-B230-5E0E2E94C1A2}" type="datetimeFigureOut">
              <a:rPr lang="cs-CZ" smtClean="0"/>
              <a:t>3.5.2016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7CEF-708F-4959-97F4-2B74BA1087F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3B6B-7713-4165-B230-5E0E2E94C1A2}" type="datetimeFigureOut">
              <a:rPr lang="cs-CZ" smtClean="0"/>
              <a:t>3.5.2016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7CEF-708F-4959-97F4-2B74BA1087F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6967CEF-708F-4959-97F4-2B74BA1087F6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5C83B6B-7713-4165-B230-5E0E2E94C1A2}" type="datetimeFigureOut">
              <a:rPr lang="cs-CZ" smtClean="0"/>
              <a:t>3.5.2016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Společenská změna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76550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statika X dynamika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cs-CZ" dirty="0"/>
          </a:p>
          <a:p>
            <a:r>
              <a:rPr lang="cs-CZ" dirty="0" smtClean="0"/>
              <a:t>Auguste </a:t>
            </a:r>
            <a:r>
              <a:rPr lang="cs-CZ" dirty="0" err="1" smtClean="0"/>
              <a:t>Comte</a:t>
            </a:r>
            <a:r>
              <a:rPr lang="cs-CZ" dirty="0" smtClean="0"/>
              <a:t> (1798 – 1857) – zakladatel sociologie</a:t>
            </a:r>
          </a:p>
          <a:p>
            <a:endParaRPr lang="cs-CZ" dirty="0" smtClean="0"/>
          </a:p>
          <a:p>
            <a:r>
              <a:rPr lang="cs-CZ" dirty="0" smtClean="0"/>
              <a:t>Statika – měla zkoumat rodinu, stát, náboženství – udržují řád</a:t>
            </a:r>
          </a:p>
          <a:p>
            <a:r>
              <a:rPr lang="cs-CZ" dirty="0" smtClean="0"/>
              <a:t>Dynamika – sociální změny, prosazování rozumu (náboženství - filosofie – věda)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05064"/>
            <a:ext cx="2195736" cy="27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6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změna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Evoluce</a:t>
            </a:r>
          </a:p>
          <a:p>
            <a:endParaRPr lang="cs-CZ" dirty="0" smtClean="0"/>
          </a:p>
          <a:p>
            <a:r>
              <a:rPr lang="cs-CZ" dirty="0" smtClean="0"/>
              <a:t>Pokrok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Revoluce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Trvale udržitelný vývoj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885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vývoje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Cyklická – dějiny se do určité míry opakují, spirála</a:t>
            </a:r>
          </a:p>
          <a:p>
            <a:pPr lvl="1"/>
            <a:r>
              <a:rPr lang="cs-CZ" dirty="0" err="1" smtClean="0"/>
              <a:t>Herakleitos</a:t>
            </a:r>
            <a:endParaRPr lang="cs-CZ" dirty="0"/>
          </a:p>
          <a:p>
            <a:pPr lvl="1"/>
            <a:r>
              <a:rPr lang="cs-CZ" dirty="0" smtClean="0"/>
              <a:t>Indie 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Lineární – dějiny plynou z jednoho bodu do druhého (minulost – budoucnost)</a:t>
            </a:r>
          </a:p>
          <a:p>
            <a:pPr lvl="1"/>
            <a:r>
              <a:rPr lang="cs-CZ" dirty="0" smtClean="0"/>
              <a:t>Darwin, </a:t>
            </a:r>
            <a:r>
              <a:rPr lang="cs-CZ" dirty="0" err="1" smtClean="0"/>
              <a:t>Spencer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540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Sociální změna očima sociologů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Karl Marx – ekonomické faktory, základna a nadstavba, třídní boj, revoluce</a:t>
            </a:r>
            <a:endParaRPr lang="cs-CZ" dirty="0"/>
          </a:p>
          <a:p>
            <a:pPr marL="114300" indent="0">
              <a:buNone/>
            </a:pPr>
            <a:endParaRPr lang="cs-CZ" dirty="0" smtClean="0"/>
          </a:p>
          <a:p>
            <a:r>
              <a:rPr lang="cs-CZ" dirty="0" err="1" smtClean="0"/>
              <a:t>Émile</a:t>
            </a:r>
            <a:r>
              <a:rPr lang="cs-CZ" dirty="0" smtClean="0"/>
              <a:t> </a:t>
            </a:r>
            <a:r>
              <a:rPr lang="cs-CZ" dirty="0" err="1" smtClean="0"/>
              <a:t>Durkheim</a:t>
            </a:r>
            <a:r>
              <a:rPr lang="cs-CZ" dirty="0" smtClean="0"/>
              <a:t> – důraz na demografické faktory – nárůst populace</a:t>
            </a:r>
          </a:p>
          <a:p>
            <a:endParaRPr lang="cs-CZ" dirty="0" smtClean="0"/>
          </a:p>
          <a:p>
            <a:r>
              <a:rPr lang="cs-CZ" dirty="0" smtClean="0"/>
              <a:t>Max Weber – důležité ideové faktory –náboženství (protestanství), osobní přesvědčení</a:t>
            </a:r>
          </a:p>
          <a:p>
            <a:endParaRPr lang="cs-CZ" dirty="0"/>
          </a:p>
          <a:p>
            <a:r>
              <a:rPr lang="cs-CZ" dirty="0" smtClean="0"/>
              <a:t>Konflikt – střet zájmů – změna</a:t>
            </a:r>
          </a:p>
          <a:p>
            <a:r>
              <a:rPr lang="cs-CZ" dirty="0" smtClean="0"/>
              <a:t>Krize – vyústění dlouhodobě neřešeného konfliktu, nečekaná událost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198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Jak můžeme změnit svět my?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786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Současná česká společnost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Jaká je</a:t>
            </a:r>
            <a:r>
              <a:rPr lang="cs-CZ" sz="2400" dirty="0" smtClean="0"/>
              <a:t>?- vypjatá, nepřející, závistivá, uspěchaná</a:t>
            </a:r>
            <a:endParaRPr lang="cs-CZ" sz="2400" dirty="0" smtClean="0"/>
          </a:p>
          <a:p>
            <a:r>
              <a:rPr lang="cs-CZ" sz="2400" dirty="0" smtClean="0"/>
              <a:t>Jak se změnila od revoluce</a:t>
            </a:r>
            <a:r>
              <a:rPr lang="cs-CZ" sz="2400" dirty="0" smtClean="0"/>
              <a:t>? - </a:t>
            </a:r>
            <a:endParaRPr lang="cs-CZ" sz="2400" dirty="0" smtClean="0"/>
          </a:p>
          <a:p>
            <a:r>
              <a:rPr lang="cs-CZ" sz="2400" dirty="0" smtClean="0"/>
              <a:t>Jaké jsou dnes statusové symboly?</a:t>
            </a:r>
          </a:p>
          <a:p>
            <a:pPr lvl="1"/>
            <a:r>
              <a:rPr lang="cs-CZ" sz="2400" dirty="0" smtClean="0"/>
              <a:t>Nižší vrstvy</a:t>
            </a:r>
          </a:p>
          <a:p>
            <a:pPr lvl="1"/>
            <a:r>
              <a:rPr lang="cs-CZ" sz="2400" dirty="0" smtClean="0"/>
              <a:t>Střední vrstvy</a:t>
            </a:r>
          </a:p>
          <a:p>
            <a:pPr lvl="1"/>
            <a:r>
              <a:rPr lang="cs-CZ" sz="2400" dirty="0" smtClean="0"/>
              <a:t>Vyšší vrstvy</a:t>
            </a:r>
          </a:p>
          <a:p>
            <a:r>
              <a:rPr lang="cs-CZ" sz="2400" dirty="0" smtClean="0"/>
              <a:t>Je proměna české společnosti ukončená – nebo jsou zde nějaké inkonzistence?</a:t>
            </a:r>
          </a:p>
          <a:p>
            <a:r>
              <a:rPr lang="cs-CZ" sz="2400" dirty="0" smtClean="0"/>
              <a:t>Nízká porodnost x vysoká úmrtnost</a:t>
            </a:r>
          </a:p>
          <a:p>
            <a:pPr lvl="1"/>
            <a:r>
              <a:rPr lang="cs-CZ" sz="2400" dirty="0" smtClean="0"/>
              <a:t>Jak to řešit? Je třeba to řešit?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803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Globalizace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to je?</a:t>
            </a:r>
          </a:p>
          <a:p>
            <a:endParaRPr lang="cs-CZ" dirty="0"/>
          </a:p>
          <a:p>
            <a:r>
              <a:rPr lang="cs-CZ" dirty="0" smtClean="0"/>
              <a:t>Přínosy</a:t>
            </a:r>
          </a:p>
          <a:p>
            <a:endParaRPr lang="cs-CZ" dirty="0"/>
          </a:p>
          <a:p>
            <a:r>
              <a:rPr lang="cs-CZ" dirty="0" smtClean="0"/>
              <a:t>Zápory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012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Multikulturní společnost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je to národ?</a:t>
            </a:r>
          </a:p>
          <a:p>
            <a:r>
              <a:rPr lang="cs-CZ" dirty="0" smtClean="0"/>
              <a:t>Co je to etnikum?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Integrace x Segregace</a:t>
            </a:r>
          </a:p>
          <a:p>
            <a:endParaRPr lang="cs-CZ" dirty="0"/>
          </a:p>
          <a:p>
            <a:r>
              <a:rPr lang="cs-CZ" dirty="0" smtClean="0"/>
              <a:t>Asimilace – postupné včleňování jednoho etika jeho kultury do druhého, původní kultura zaniká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01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„Panta </a:t>
            </a:r>
            <a:r>
              <a:rPr lang="cs-CZ" dirty="0" err="1" smtClean="0"/>
              <a:t>rei</a:t>
            </a:r>
            <a:r>
              <a:rPr lang="cs-CZ" dirty="0" smtClean="0"/>
              <a:t>“ (vše plyne)  </a:t>
            </a:r>
            <a:r>
              <a:rPr lang="cs-CZ" i="1" dirty="0" smtClean="0"/>
              <a:t> </a:t>
            </a:r>
            <a:r>
              <a:rPr lang="cs-CZ" i="1" dirty="0" err="1" smtClean="0"/>
              <a:t>Herakleitos</a:t>
            </a:r>
            <a:endParaRPr lang="cs-CZ" i="1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43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Společenská změna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cs-CZ" dirty="0" smtClean="0"/>
              <a:t>Pohyb, proces, reprodukce, rekonstrukce, vznik a zánik, integrace a dezintegrace, růst, diferenciace, adaptace, asimilace, seberegulace</a:t>
            </a:r>
          </a:p>
          <a:p>
            <a:endParaRPr lang="cs-CZ" dirty="0"/>
          </a:p>
          <a:p>
            <a:r>
              <a:rPr lang="cs-CZ" dirty="0" smtClean="0"/>
              <a:t>→ společenská změna → společenských vztahů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Výskyt nových prvků v kultuře, vznik nebo zánik určitého útvaru, měnící se kulturní vzorce, sociální chování, sociální kultura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605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671638"/>
            <a:ext cx="53149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27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4783"/>
            <a:ext cx="42862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53" y="27721"/>
            <a:ext cx="2319536" cy="343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24" y="3676299"/>
            <a:ext cx="4142203" cy="321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701" y="3606443"/>
            <a:ext cx="5039841" cy="328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2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97" y="188640"/>
            <a:ext cx="2064517" cy="32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004" y="3570707"/>
            <a:ext cx="4418180" cy="318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92696"/>
            <a:ext cx="2771800" cy="360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2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0535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45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Makrsocoiologie</a:t>
            </a:r>
            <a:r>
              <a:rPr lang="cs-CZ" dirty="0" smtClean="0"/>
              <a:t> – celospolečenská změna (velké soc. útvary, národy, globální změny)</a:t>
            </a:r>
          </a:p>
          <a:p>
            <a:endParaRPr lang="cs-CZ" dirty="0"/>
          </a:p>
          <a:p>
            <a:r>
              <a:rPr lang="cs-CZ" dirty="0" err="1" smtClean="0"/>
              <a:t>Mikrosociologie</a:t>
            </a:r>
            <a:r>
              <a:rPr lang="cs-CZ" dirty="0" smtClean="0"/>
              <a:t> – změna na úrovni vztahů jednotlivce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637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Konstruktivní (pozitivní) - ?</a:t>
            </a:r>
          </a:p>
          <a:p>
            <a:endParaRPr lang="cs-CZ" dirty="0"/>
          </a:p>
          <a:p>
            <a:r>
              <a:rPr lang="cs-CZ" dirty="0" smtClean="0"/>
              <a:t>Destruktivní (destruktivní) - ?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Adaptace – přizpůsobení se společenským podmínkám např. rekvalifikace</a:t>
            </a:r>
          </a:p>
          <a:p>
            <a:endParaRPr lang="cs-CZ" dirty="0" smtClean="0"/>
          </a:p>
          <a:p>
            <a:r>
              <a:rPr lang="cs-CZ" dirty="0" smtClean="0"/>
              <a:t>Asimilace – většinová populace vstřebá menšinu a ta převezme její hodnoty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716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766</TotalTime>
  <Words>357</Words>
  <Application>Microsoft Office PowerPoint</Application>
  <PresentationFormat>Předvádění na obrazovce (4:3)</PresentationFormat>
  <Paragraphs>83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Sousedství</vt:lpstr>
      <vt:lpstr>Společenská změna</vt:lpstr>
      <vt:lpstr>Prezentace aplikace PowerPoint</vt:lpstr>
      <vt:lpstr>Společenská změna</vt:lpstr>
      <vt:lpstr>Prezentace aplikace PowerPoint</vt:lpstr>
      <vt:lpstr>Prezentace aplikace PowerPoint</vt:lpstr>
      <vt:lpstr>Prezentace aplikace PowerPoint</vt:lpstr>
      <vt:lpstr>Prezentace aplikace PowerPoint</vt:lpstr>
      <vt:lpstr>Změny</vt:lpstr>
      <vt:lpstr>změny</vt:lpstr>
      <vt:lpstr>statika X dynamika</vt:lpstr>
      <vt:lpstr>Sociální změna</vt:lpstr>
      <vt:lpstr>Teorie vývoje</vt:lpstr>
      <vt:lpstr>Sociální změna očima sociologů</vt:lpstr>
      <vt:lpstr>Prezentace aplikace PowerPoint</vt:lpstr>
      <vt:lpstr>Současná česká společnost</vt:lpstr>
      <vt:lpstr>Globalizace</vt:lpstr>
      <vt:lpstr>Multikulturní společnost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Společenská změna</dc:title>
  <dc:creator>Štěpána Vnoučková</dc:creator>
  <cp:lastModifiedBy>Štěpána Vnoučková</cp:lastModifiedBy>
  <cp:revision>15</cp:revision>
  <dcterms:created xsi:type="dcterms:W3CDTF">2016-04-18T08:04:02Z</dcterms:created>
  <dcterms:modified xsi:type="dcterms:W3CDTF">2016-05-03T11:17:18Z</dcterms:modified>
</cp:coreProperties>
</file>