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1" r:id="rId8"/>
    <p:sldId id="266" r:id="rId9"/>
    <p:sldId id="265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3A24-8B42-4112-A40D-FFD1F7E9C976}" type="datetimeFigureOut">
              <a:rPr lang="cs-CZ" smtClean="0"/>
              <a:t>16.4.2016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7494A7F-6457-4C78-A2AD-6E5317B69D1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3A24-8B42-4112-A40D-FFD1F7E9C976}" type="datetimeFigureOut">
              <a:rPr lang="cs-CZ" smtClean="0"/>
              <a:t>16.4.2016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4A7F-6457-4C78-A2AD-6E5317B69D1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7494A7F-6457-4C78-A2AD-6E5317B69D1D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3A24-8B42-4112-A40D-FFD1F7E9C976}" type="datetimeFigureOut">
              <a:rPr lang="cs-CZ" smtClean="0"/>
              <a:t>16.4.2016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3A24-8B42-4112-A40D-FFD1F7E9C976}" type="datetimeFigureOut">
              <a:rPr lang="cs-CZ" smtClean="0"/>
              <a:t>16.4.2016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7494A7F-6457-4C78-A2AD-6E5317B69D1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3A24-8B42-4112-A40D-FFD1F7E9C976}" type="datetimeFigureOut">
              <a:rPr lang="cs-CZ" smtClean="0"/>
              <a:t>16.4.2016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7494A7F-6457-4C78-A2AD-6E5317B69D1D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7A43A24-8B42-4112-A40D-FFD1F7E9C976}" type="datetimeFigureOut">
              <a:rPr lang="cs-CZ" smtClean="0"/>
              <a:t>16.4.2016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4A7F-6457-4C78-A2AD-6E5317B69D1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3A24-8B42-4112-A40D-FFD1F7E9C976}" type="datetimeFigureOut">
              <a:rPr lang="cs-CZ" smtClean="0"/>
              <a:t>16.4.2016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7494A7F-6457-4C78-A2AD-6E5317B69D1D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3A24-8B42-4112-A40D-FFD1F7E9C976}" type="datetimeFigureOut">
              <a:rPr lang="cs-CZ" smtClean="0"/>
              <a:t>16.4.2016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7494A7F-6457-4C78-A2AD-6E5317B69D1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3A24-8B42-4112-A40D-FFD1F7E9C976}" type="datetimeFigureOut">
              <a:rPr lang="cs-CZ" smtClean="0"/>
              <a:t>16.4.2016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494A7F-6457-4C78-A2AD-6E5317B69D1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7494A7F-6457-4C78-A2AD-6E5317B69D1D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3A24-8B42-4112-A40D-FFD1F7E9C976}" type="datetimeFigureOut">
              <a:rPr lang="cs-CZ" smtClean="0"/>
              <a:t>16.4.2016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7494A7F-6457-4C78-A2AD-6E5317B69D1D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7A43A24-8B42-4112-A40D-FFD1F7E9C976}" type="datetimeFigureOut">
              <a:rPr lang="cs-CZ" smtClean="0"/>
              <a:t>16.4.2016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7A43A24-8B42-4112-A40D-FFD1F7E9C976}" type="datetimeFigureOut">
              <a:rPr lang="cs-CZ" smtClean="0"/>
              <a:t>16.4.2016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7494A7F-6457-4C78-A2AD-6E5317B69D1D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Nerovnost, třídy vrstvy, sociální status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Sociální stratifikace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88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92163" y="1600200"/>
            <a:ext cx="8351837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i="1" dirty="0" smtClean="0"/>
              <a:t>„Všichni jsme si rovni, někteří jsou si rovnější“</a:t>
            </a:r>
          </a:p>
          <a:p>
            <a:pPr marL="0" indent="0" algn="ctr">
              <a:buNone/>
            </a:pPr>
            <a:endParaRPr lang="cs-CZ" i="1" dirty="0"/>
          </a:p>
          <a:p>
            <a:pPr marL="0" indent="0" algn="ctr">
              <a:buNone/>
            </a:pPr>
            <a:endParaRPr lang="cs-CZ" i="1" dirty="0" smtClean="0"/>
          </a:p>
          <a:p>
            <a:pPr marL="0" indent="0" algn="ctr">
              <a:buNone/>
            </a:pPr>
            <a:endParaRPr lang="cs-CZ" i="1" dirty="0"/>
          </a:p>
          <a:p>
            <a:pPr marL="0" indent="0" algn="ctr">
              <a:buNone/>
            </a:pPr>
            <a:endParaRPr lang="cs-CZ" i="1" dirty="0" smtClean="0"/>
          </a:p>
          <a:p>
            <a:pPr marL="457200" lvl="1" indent="0" algn="ctr">
              <a:buNone/>
            </a:pPr>
            <a:endParaRPr lang="cs-CZ" dirty="0" smtClean="0"/>
          </a:p>
          <a:p>
            <a:pPr marL="457200" lvl="1" indent="0" algn="ctr">
              <a:buNone/>
            </a:pPr>
            <a:endParaRPr lang="cs-CZ" dirty="0"/>
          </a:p>
          <a:p>
            <a:pPr marL="457200" lvl="1" indent="0" algn="r">
              <a:buNone/>
            </a:pPr>
            <a:r>
              <a:rPr lang="cs-CZ" dirty="0" smtClean="0"/>
              <a:t>George </a:t>
            </a:r>
            <a:r>
              <a:rPr lang="cs-CZ" dirty="0" err="1" smtClean="0"/>
              <a:t>Orwell</a:t>
            </a:r>
            <a:r>
              <a:rPr lang="cs-CZ" dirty="0" smtClean="0"/>
              <a:t> (Farma zvířat)</a:t>
            </a:r>
          </a:p>
        </p:txBody>
      </p:sp>
    </p:spTree>
    <p:extLst>
      <p:ext uri="{BB962C8B-B14F-4D97-AF65-F5344CB8AC3E}">
        <p14:creationId xmlns:p14="http://schemas.microsoft.com/office/powerpoint/2010/main" val="12393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Nerovnost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http://www.dailyfinance.com/on/Wealth-Inequality-in-America-viral-video-Politizane/#!slide=977553</a:t>
            </a:r>
          </a:p>
          <a:p>
            <a:r>
              <a:rPr lang="cs-CZ" dirty="0" smtClean="0"/>
              <a:t>Kde se vzala?</a:t>
            </a:r>
          </a:p>
          <a:p>
            <a:r>
              <a:rPr lang="cs-CZ" dirty="0" smtClean="0"/>
              <a:t>V čem vidíte největší rozdíly?</a:t>
            </a:r>
          </a:p>
          <a:p>
            <a:endParaRPr lang="cs-CZ" dirty="0"/>
          </a:p>
          <a:p>
            <a:r>
              <a:rPr lang="cs-CZ" dirty="0"/>
              <a:t>r</a:t>
            </a:r>
            <a:r>
              <a:rPr lang="cs-CZ" dirty="0" smtClean="0"/>
              <a:t>ovnost před Bohem</a:t>
            </a:r>
          </a:p>
          <a:p>
            <a:r>
              <a:rPr lang="cs-CZ" dirty="0"/>
              <a:t>r</a:t>
            </a:r>
            <a:r>
              <a:rPr lang="cs-CZ" dirty="0" smtClean="0"/>
              <a:t>ovnost životních podmínek</a:t>
            </a:r>
          </a:p>
          <a:p>
            <a:r>
              <a:rPr lang="cs-CZ" dirty="0" smtClean="0"/>
              <a:t>rovnost šancí</a:t>
            </a:r>
          </a:p>
          <a:p>
            <a:r>
              <a:rPr lang="cs-CZ" dirty="0" smtClean="0"/>
              <a:t>rovnost před zákonem</a:t>
            </a:r>
          </a:p>
          <a:p>
            <a:endParaRPr lang="cs-CZ" dirty="0" smtClean="0"/>
          </a:p>
          <a:p>
            <a:r>
              <a:rPr lang="cs-CZ" dirty="0"/>
              <a:t>n</a:t>
            </a:r>
            <a:r>
              <a:rPr lang="cs-CZ" dirty="0" smtClean="0"/>
              <a:t>erovnosti a diskriminace ve společnosti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geismus, gender, rasismus</a:t>
            </a:r>
          </a:p>
          <a:p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2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77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struktura společnosti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Relativně stabilní síť vztahů ve společnosti</a:t>
            </a:r>
          </a:p>
          <a:p>
            <a:r>
              <a:rPr lang="cs-CZ" dirty="0" smtClean="0"/>
              <a:t>Diferenciace</a:t>
            </a:r>
          </a:p>
          <a:p>
            <a:pPr lvl="1"/>
            <a:r>
              <a:rPr lang="cs-CZ" dirty="0" smtClean="0"/>
              <a:t>Sociodemografická – pohlaví, věk</a:t>
            </a:r>
          </a:p>
          <a:p>
            <a:pPr lvl="1"/>
            <a:r>
              <a:rPr lang="cs-CZ" dirty="0" smtClean="0"/>
              <a:t>Sociálně-ekonomická – odvětvová skladba, životní úroveň</a:t>
            </a:r>
          </a:p>
          <a:p>
            <a:pPr lvl="1"/>
            <a:r>
              <a:rPr lang="cs-CZ" dirty="0" smtClean="0"/>
              <a:t>Dělby práce – podle typu, konkrétní náplně</a:t>
            </a:r>
          </a:p>
          <a:p>
            <a:pPr lvl="1"/>
            <a:r>
              <a:rPr lang="cs-CZ" dirty="0" smtClean="0"/>
              <a:t>Politicko-mocenská – funkce, politická aktivity</a:t>
            </a:r>
          </a:p>
          <a:p>
            <a:pPr lvl="1"/>
            <a:r>
              <a:rPr lang="cs-CZ" dirty="0" smtClean="0"/>
              <a:t>Kulturní, prostorová, regionální, etnická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935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Horizontální a vertikální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HORIZONTÁLNÍ – nelze určit, co je výš</a:t>
            </a:r>
          </a:p>
          <a:p>
            <a:pPr lvl="1"/>
            <a:r>
              <a:rPr lang="cs-CZ" dirty="0" smtClean="0"/>
              <a:t>Např. elektrikář město, venkov</a:t>
            </a:r>
          </a:p>
          <a:p>
            <a:endParaRPr lang="cs-CZ" dirty="0"/>
          </a:p>
          <a:p>
            <a:r>
              <a:rPr lang="cs-CZ" dirty="0" smtClean="0"/>
              <a:t>VERTIKÁLNÍ – něco je výš, jiné níž</a:t>
            </a:r>
          </a:p>
          <a:p>
            <a:pPr lvl="1"/>
            <a:r>
              <a:rPr lang="cs-CZ" dirty="0" smtClean="0"/>
              <a:t>Např. rozdíly příjmů, vzdělání…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Sociální mobilita – pohyb, změny postavení jedinců, kategorií</a:t>
            </a:r>
          </a:p>
          <a:p>
            <a:pPr lvl="1"/>
            <a:r>
              <a:rPr lang="cs-CZ" dirty="0" smtClean="0"/>
              <a:t>Horizontální, vertikální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09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Třídy a vrstvy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Co to je?</a:t>
            </a:r>
          </a:p>
          <a:p>
            <a:r>
              <a:rPr lang="cs-CZ" dirty="0" smtClean="0"/>
              <a:t>Velká skupina, zaujímající specifické a sociálně nerovné postavení v rámci sociálního systému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170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stratifikace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8686800" cy="533788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Historicky – otrokářství, kasty, stavy</a:t>
            </a:r>
          </a:p>
          <a:p>
            <a:endParaRPr lang="cs-CZ" dirty="0" smtClean="0"/>
          </a:p>
          <a:p>
            <a:r>
              <a:rPr lang="cs-CZ" dirty="0" smtClean="0"/>
              <a:t>Třídní dělení – od průmyslové revoluce</a:t>
            </a:r>
          </a:p>
          <a:p>
            <a:pPr lvl="1"/>
            <a:r>
              <a:rPr lang="cs-CZ" dirty="0" smtClean="0"/>
              <a:t>K. Marx 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ostavení ve výrobě</a:t>
            </a:r>
          </a:p>
          <a:p>
            <a:pPr lvl="1"/>
            <a:r>
              <a:rPr lang="cs-CZ" dirty="0" smtClean="0"/>
              <a:t>dělnická třída (vykořisťovaní) a buržoazie (vykořisťovatelé)</a:t>
            </a:r>
          </a:p>
          <a:p>
            <a:pPr lvl="1"/>
            <a:r>
              <a:rPr lang="cs-CZ" dirty="0"/>
              <a:t>t</a:t>
            </a:r>
            <a:r>
              <a:rPr lang="cs-CZ" dirty="0" smtClean="0"/>
              <a:t>řídní boj</a:t>
            </a:r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dirty="0" smtClean="0"/>
              <a:t>Teorie stratifikace</a:t>
            </a:r>
          </a:p>
          <a:p>
            <a:pPr lvl="1"/>
            <a:r>
              <a:rPr lang="cs-CZ" dirty="0" smtClean="0"/>
              <a:t>M. Weber</a:t>
            </a:r>
          </a:p>
          <a:p>
            <a:pPr lvl="1"/>
            <a:r>
              <a:rPr lang="cs-CZ" dirty="0"/>
              <a:t>společnost je rozvrstvena </a:t>
            </a:r>
            <a:r>
              <a:rPr lang="cs-CZ" dirty="0" smtClean="0"/>
              <a:t>na </a:t>
            </a:r>
            <a:r>
              <a:rPr lang="cs-CZ" dirty="0"/>
              <a:t>horní, střední 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a </a:t>
            </a:r>
            <a:r>
              <a:rPr lang="cs-CZ" dirty="0"/>
              <a:t>dolní vrstvu </a:t>
            </a:r>
            <a:endParaRPr lang="cs-CZ" dirty="0" smtClean="0"/>
          </a:p>
          <a:p>
            <a:pPr lvl="1"/>
            <a:r>
              <a:rPr lang="cs-CZ" dirty="0" smtClean="0"/>
              <a:t>objektivní </a:t>
            </a:r>
            <a:r>
              <a:rPr lang="cs-CZ" dirty="0"/>
              <a:t>kritéria – příjem, majetek, složitost práce, 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dosažené </a:t>
            </a:r>
            <a:r>
              <a:rPr lang="cs-CZ" dirty="0"/>
              <a:t>vzdělání, bydlení…</a:t>
            </a:r>
          </a:p>
          <a:p>
            <a:pPr lvl="1"/>
            <a:r>
              <a:rPr lang="cs-CZ" dirty="0"/>
              <a:t>subjektivní kritéria – </a:t>
            </a:r>
            <a:r>
              <a:rPr lang="cs-CZ" dirty="0" err="1"/>
              <a:t>sebezařazení</a:t>
            </a:r>
            <a:r>
              <a:rPr lang="cs-CZ" dirty="0"/>
              <a:t>, prestiž</a:t>
            </a:r>
          </a:p>
          <a:p>
            <a:pPr lvl="1"/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09" y="1548255"/>
            <a:ext cx="1855709" cy="217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09" y="4167403"/>
            <a:ext cx="163369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622638" y="372752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Karl Marx 1818 - 1883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732240" y="6381328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Max Weber 1864 -1920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459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5117179" cy="655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3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1143000"/>
          </a:xfrm>
        </p:spPr>
        <p:txBody>
          <a:bodyPr/>
          <a:lstStyle/>
          <a:p>
            <a:r>
              <a:rPr lang="cs-CZ" dirty="0" smtClean="0"/>
              <a:t>Skupinová práce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1700808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ELITA</a:t>
            </a:r>
            <a:endParaRPr lang="cs-CZ" sz="4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419872" y="184482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STATUS</a:t>
            </a:r>
            <a:endParaRPr lang="cs-CZ" sz="4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28184" y="1412776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PRESTIŽ</a:t>
            </a:r>
            <a:endParaRPr lang="cs-CZ" sz="4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971600" y="4077072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STŘEDNÍ TŘÍDA</a:t>
            </a:r>
            <a:endParaRPr lang="cs-CZ" sz="4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355976" y="3645024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UNDERCLASS</a:t>
            </a:r>
            <a:endParaRPr lang="cs-CZ" sz="4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480212" y="5157192"/>
            <a:ext cx="2052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MASA</a:t>
            </a:r>
            <a:endParaRPr lang="cs-CZ" sz="4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43808" y="5511135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DĚLNICKÁ TŘÍDA</a:t>
            </a:r>
            <a:endParaRPr lang="cs-CZ" sz="4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83568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910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519</TotalTime>
  <Words>261</Words>
  <Application>Microsoft Office PowerPoint</Application>
  <PresentationFormat>Předvádění na obrazovce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Administrativní</vt:lpstr>
      <vt:lpstr>Sociální stratifikace </vt:lpstr>
      <vt:lpstr>Prezentace aplikace PowerPoint</vt:lpstr>
      <vt:lpstr>Nerovnost</vt:lpstr>
      <vt:lpstr>Sociální struktura společnosti</vt:lpstr>
      <vt:lpstr>Horizontální a vertikální</vt:lpstr>
      <vt:lpstr>Třídy a vrstvy</vt:lpstr>
      <vt:lpstr>Typy stratifikace</vt:lpstr>
      <vt:lpstr>Prezentace aplikace PowerPoint</vt:lpstr>
      <vt:lpstr>Skupinová práce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stratifikace</dc:title>
  <dc:creator>Štěpána Vnoučková</dc:creator>
  <cp:lastModifiedBy>Štěpána Vnoučková</cp:lastModifiedBy>
  <cp:revision>18</cp:revision>
  <dcterms:created xsi:type="dcterms:W3CDTF">2016-03-17T12:52:11Z</dcterms:created>
  <dcterms:modified xsi:type="dcterms:W3CDTF">2016-04-16T08:47:17Z</dcterms:modified>
</cp:coreProperties>
</file>