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44CE8B-B1A1-B342-A70B-2DF1D2CC36C5}" type="datetimeFigureOut">
              <a:rPr lang="en-US" smtClean="0"/>
              <a:pPr/>
              <a:t>10/12/14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877D56-5506-194F-A531-75C288C86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Politologie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věda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Politika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moc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Politologie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M. Marshal: </a:t>
            </a:r>
            <a:r>
              <a:rPr lang="en-US" i="1" dirty="0" smtClean="0"/>
              <a:t>“</a:t>
            </a:r>
            <a:r>
              <a:rPr lang="en-US" i="1" dirty="0" err="1" smtClean="0"/>
              <a:t>Moc</a:t>
            </a:r>
            <a:r>
              <a:rPr lang="en-US" i="1" dirty="0" smtClean="0"/>
              <a:t> </a:t>
            </a:r>
            <a:r>
              <a:rPr lang="en-US" i="1" dirty="0" err="1" smtClean="0"/>
              <a:t>proniká</a:t>
            </a:r>
            <a:r>
              <a:rPr lang="en-US" i="1" dirty="0" smtClean="0"/>
              <a:t> </a:t>
            </a:r>
            <a:r>
              <a:rPr lang="en-US" i="1" dirty="0" err="1" smtClean="0"/>
              <a:t>vším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světě</a:t>
            </a:r>
            <a:r>
              <a:rPr lang="en-US" i="1" dirty="0" smtClean="0"/>
              <a:t>, </a:t>
            </a:r>
            <a:r>
              <a:rPr lang="en-US" i="1" dirty="0" err="1" smtClean="0"/>
              <a:t>který</a:t>
            </a:r>
            <a:r>
              <a:rPr lang="en-US" i="1" dirty="0" smtClean="0"/>
              <a:t> </a:t>
            </a:r>
            <a:r>
              <a:rPr lang="en-US" i="1" dirty="0" err="1" smtClean="0"/>
              <a:t>nás</a:t>
            </a:r>
            <a:r>
              <a:rPr lang="en-US" i="1" dirty="0" smtClean="0"/>
              <a:t> </a:t>
            </a:r>
            <a:r>
              <a:rPr lang="en-US" i="1" dirty="0" err="1" smtClean="0"/>
              <a:t>obklopuje</a:t>
            </a:r>
            <a:r>
              <a:rPr lang="en-US" i="1" dirty="0" smtClean="0"/>
              <a:t>.”</a:t>
            </a:r>
          </a:p>
          <a:p>
            <a:r>
              <a:rPr lang="en-US" dirty="0" smtClean="0"/>
              <a:t>M. Weber: </a:t>
            </a:r>
            <a:r>
              <a:rPr lang="en-US" i="1" dirty="0" smtClean="0"/>
              <a:t>“</a:t>
            </a:r>
            <a:r>
              <a:rPr lang="en-US" i="1" dirty="0" err="1" smtClean="0"/>
              <a:t>Moc</a:t>
            </a:r>
            <a:r>
              <a:rPr lang="en-US" i="1" dirty="0" smtClean="0"/>
              <a:t> je </a:t>
            </a:r>
            <a:r>
              <a:rPr lang="en-US" i="1" dirty="0" err="1" smtClean="0"/>
              <a:t>možnost</a:t>
            </a:r>
            <a:r>
              <a:rPr lang="en-US" i="1" dirty="0" smtClean="0"/>
              <a:t> </a:t>
            </a:r>
            <a:r>
              <a:rPr lang="en-US" i="1" dirty="0" err="1" smtClean="0"/>
              <a:t>člověka</a:t>
            </a:r>
            <a:r>
              <a:rPr lang="en-US" i="1" dirty="0" smtClean="0"/>
              <a:t> </a:t>
            </a:r>
            <a:r>
              <a:rPr lang="en-US" i="1" dirty="0" err="1" smtClean="0"/>
              <a:t>nebo</a:t>
            </a:r>
            <a:r>
              <a:rPr lang="en-US" i="1" dirty="0" smtClean="0"/>
              <a:t> </a:t>
            </a:r>
            <a:r>
              <a:rPr lang="en-US" i="1" dirty="0" err="1" smtClean="0"/>
              <a:t>skupiny</a:t>
            </a:r>
            <a:r>
              <a:rPr lang="en-US" i="1" dirty="0" smtClean="0"/>
              <a:t> </a:t>
            </a:r>
            <a:r>
              <a:rPr lang="en-US" i="1" dirty="0" err="1" smtClean="0"/>
              <a:t>lidí</a:t>
            </a:r>
            <a:r>
              <a:rPr lang="en-US" i="1" dirty="0" smtClean="0"/>
              <a:t> </a:t>
            </a:r>
            <a:r>
              <a:rPr lang="en-US" i="1" dirty="0" err="1" smtClean="0"/>
              <a:t>realizovat</a:t>
            </a:r>
            <a:r>
              <a:rPr lang="en-US" i="1" dirty="0" smtClean="0"/>
              <a:t> </a:t>
            </a:r>
            <a:r>
              <a:rPr lang="en-US" i="1" dirty="0" err="1" smtClean="0"/>
              <a:t>svou</a:t>
            </a:r>
            <a:r>
              <a:rPr lang="en-US" i="1" dirty="0" smtClean="0"/>
              <a:t> </a:t>
            </a:r>
            <a:r>
              <a:rPr lang="en-US" i="1" dirty="0" err="1" smtClean="0"/>
              <a:t>vůli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proti</a:t>
            </a:r>
            <a:r>
              <a:rPr lang="en-US" i="1" dirty="0" smtClean="0"/>
              <a:t> </a:t>
            </a:r>
            <a:r>
              <a:rPr lang="en-US" i="1" dirty="0" err="1" smtClean="0"/>
              <a:t>vůli</a:t>
            </a:r>
            <a:r>
              <a:rPr lang="en-US" i="1" dirty="0" smtClean="0"/>
              <a:t> </a:t>
            </a:r>
            <a:r>
              <a:rPr lang="en-US" i="1" dirty="0" err="1" smtClean="0"/>
              <a:t>těch</a:t>
            </a:r>
            <a:r>
              <a:rPr lang="en-US" i="1" dirty="0" smtClean="0"/>
              <a:t> </a:t>
            </a:r>
            <a:r>
              <a:rPr lang="en-US" i="1" dirty="0" err="1" smtClean="0"/>
              <a:t>jichž</a:t>
            </a:r>
            <a:r>
              <a:rPr lang="en-US" i="1" dirty="0" smtClean="0"/>
              <a:t> se to </a:t>
            </a:r>
            <a:r>
              <a:rPr lang="en-US" i="1" dirty="0" err="1" smtClean="0"/>
              <a:t>týká</a:t>
            </a:r>
            <a:r>
              <a:rPr lang="en-US" i="1" dirty="0" smtClean="0"/>
              <a:t>.”</a:t>
            </a:r>
          </a:p>
          <a:p>
            <a:r>
              <a:rPr lang="en-US" dirty="0" err="1" smtClean="0"/>
              <a:t>Voltair</a:t>
            </a:r>
            <a:r>
              <a:rPr lang="en-US" dirty="0" smtClean="0"/>
              <a:t>: </a:t>
            </a:r>
            <a:r>
              <a:rPr lang="en-US" i="1" dirty="0" smtClean="0"/>
              <a:t>“</a:t>
            </a:r>
            <a:r>
              <a:rPr lang="en-US" i="1" dirty="0" err="1" smtClean="0"/>
              <a:t>Moc</a:t>
            </a:r>
            <a:r>
              <a:rPr lang="en-US" i="1" dirty="0" smtClean="0"/>
              <a:t> </a:t>
            </a:r>
            <a:r>
              <a:rPr lang="en-US" i="1" dirty="0" err="1" smtClean="0"/>
              <a:t>vždy</a:t>
            </a:r>
            <a:r>
              <a:rPr lang="en-US" i="1" dirty="0" smtClean="0"/>
              <a:t> </a:t>
            </a:r>
            <a:r>
              <a:rPr lang="en-US" i="1" dirty="0" err="1" smtClean="0"/>
              <a:t>zotročí</a:t>
            </a:r>
            <a:r>
              <a:rPr lang="en-US" i="1" dirty="0" smtClean="0"/>
              <a:t> </a:t>
            </a:r>
            <a:r>
              <a:rPr lang="en-US" i="1" dirty="0" err="1" smtClean="0"/>
              <a:t>člověka</a:t>
            </a:r>
            <a:r>
              <a:rPr lang="en-US" i="1" dirty="0" smtClean="0"/>
              <a:t>, </a:t>
            </a:r>
            <a:r>
              <a:rPr lang="en-US" i="1" dirty="0" err="1" smtClean="0"/>
              <a:t>který</a:t>
            </a:r>
            <a:r>
              <a:rPr lang="en-US" i="1" dirty="0" smtClean="0"/>
              <a:t> </a:t>
            </a:r>
            <a:r>
              <a:rPr lang="en-US" i="1" dirty="0" err="1" smtClean="0"/>
              <a:t>ji</a:t>
            </a:r>
            <a:r>
              <a:rPr lang="en-US" i="1" dirty="0" smtClean="0"/>
              <a:t> </a:t>
            </a:r>
            <a:r>
              <a:rPr lang="en-US" i="1" dirty="0" err="1" smtClean="0"/>
              <a:t>drží</a:t>
            </a:r>
            <a:r>
              <a:rPr lang="en-US" i="1" dirty="0" smtClean="0"/>
              <a:t> </a:t>
            </a:r>
            <a:r>
              <a:rPr lang="en-US" i="1" dirty="0" err="1" smtClean="0"/>
              <a:t>v</a:t>
            </a:r>
            <a:r>
              <a:rPr lang="en-US" i="1" dirty="0" smtClean="0"/>
              <a:t> </a:t>
            </a:r>
            <a:r>
              <a:rPr lang="en-US" i="1" dirty="0" err="1" smtClean="0"/>
              <a:t>ruce</a:t>
            </a:r>
            <a:r>
              <a:rPr lang="en-US" i="1" dirty="0" smtClean="0"/>
              <a:t>.”</a:t>
            </a:r>
          </a:p>
          <a:p>
            <a:r>
              <a:rPr lang="en-US" dirty="0" smtClean="0"/>
              <a:t>Z. Bauman: </a:t>
            </a:r>
            <a:r>
              <a:rPr lang="en-US" i="1" dirty="0" smtClean="0"/>
              <a:t>“</a:t>
            </a:r>
            <a:r>
              <a:rPr lang="en-US" i="1" dirty="0" err="1" smtClean="0"/>
              <a:t>Možnost</a:t>
            </a:r>
            <a:r>
              <a:rPr lang="en-US" i="1" dirty="0" smtClean="0"/>
              <a:t> </a:t>
            </a:r>
            <a:r>
              <a:rPr lang="en-US" i="1" dirty="0" err="1" smtClean="0"/>
              <a:t>subjektu</a:t>
            </a:r>
            <a:r>
              <a:rPr lang="en-US" i="1" dirty="0" smtClean="0"/>
              <a:t> </a:t>
            </a:r>
            <a:r>
              <a:rPr lang="en-US" i="1" dirty="0" err="1" smtClean="0"/>
              <a:t>závazně</a:t>
            </a:r>
            <a:r>
              <a:rPr lang="en-US" i="1" dirty="0" smtClean="0"/>
              <a:t> </a:t>
            </a:r>
            <a:r>
              <a:rPr lang="en-US" i="1" dirty="0" err="1" smtClean="0"/>
              <a:t>rozhodnout</a:t>
            </a:r>
            <a:r>
              <a:rPr lang="en-US" i="1" dirty="0" smtClean="0"/>
              <a:t> </a:t>
            </a:r>
            <a:r>
              <a:rPr lang="en-US" i="1" dirty="0" err="1" smtClean="0"/>
              <a:t>o</a:t>
            </a:r>
            <a:r>
              <a:rPr lang="en-US" i="1" dirty="0" smtClean="0"/>
              <a:t> </a:t>
            </a:r>
            <a:r>
              <a:rPr lang="en-US" i="1" dirty="0" err="1" smtClean="0"/>
              <a:t>činnosti</a:t>
            </a:r>
            <a:r>
              <a:rPr lang="en-US" i="1" dirty="0" smtClean="0"/>
              <a:t> </a:t>
            </a:r>
            <a:r>
              <a:rPr lang="en-US" i="1" dirty="0" err="1" smtClean="0"/>
              <a:t>objektu</a:t>
            </a:r>
            <a:r>
              <a:rPr lang="en-US" i="1" dirty="0" smtClean="0"/>
              <a:t>.”</a:t>
            </a:r>
          </a:p>
          <a:p>
            <a:endParaRPr lang="en-US" dirty="0" smtClean="0"/>
          </a:p>
          <a:p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r>
              <a:rPr lang="en-US" dirty="0" smtClean="0"/>
              <a:t> – </a:t>
            </a:r>
            <a:r>
              <a:rPr lang="en-US" dirty="0" err="1" smtClean="0"/>
              <a:t>politická</a:t>
            </a:r>
            <a:r>
              <a:rPr lang="en-US" dirty="0" smtClean="0"/>
              <a:t>, </a:t>
            </a:r>
            <a:r>
              <a:rPr lang="en-US" dirty="0" err="1" smtClean="0"/>
              <a:t>ekonomická</a:t>
            </a:r>
            <a:r>
              <a:rPr lang="en-US" dirty="0" smtClean="0"/>
              <a:t>, </a:t>
            </a:r>
            <a:r>
              <a:rPr lang="en-US" dirty="0" err="1" smtClean="0"/>
              <a:t>právní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, </a:t>
            </a:r>
            <a:r>
              <a:rPr lang="en-US" dirty="0" err="1" smtClean="0"/>
              <a:t>morální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Legalita</a:t>
            </a:r>
            <a:r>
              <a:rPr lang="en-US" dirty="0" smtClean="0"/>
              <a:t> a </a:t>
            </a:r>
            <a:r>
              <a:rPr lang="en-US" dirty="0" err="1" smtClean="0"/>
              <a:t>legitimita</a:t>
            </a:r>
            <a:r>
              <a:rPr lang="en-US" dirty="0" smtClean="0"/>
              <a:t> MOCI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Legalita</a:t>
            </a:r>
            <a:r>
              <a:rPr lang="en-US" dirty="0" smtClean="0"/>
              <a:t> (</a:t>
            </a:r>
            <a:r>
              <a:rPr lang="en-US" dirty="0" err="1" smtClean="0"/>
              <a:t>zákonnost</a:t>
            </a:r>
            <a:r>
              <a:rPr lang="en-US" dirty="0" smtClean="0"/>
              <a:t>) </a:t>
            </a:r>
            <a:r>
              <a:rPr lang="en-US" dirty="0" err="1" smtClean="0"/>
              <a:t>moci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Subjekt</a:t>
            </a:r>
            <a:r>
              <a:rPr lang="en-US" dirty="0" smtClean="0"/>
              <a:t> </a:t>
            </a:r>
            <a:r>
              <a:rPr lang="en-US" dirty="0" err="1" smtClean="0"/>
              <a:t>získal</a:t>
            </a:r>
            <a:r>
              <a:rPr lang="en-US" dirty="0" smtClean="0"/>
              <a:t> </a:t>
            </a:r>
            <a:r>
              <a:rPr lang="en-US" dirty="0" err="1" smtClean="0"/>
              <a:t>moc</a:t>
            </a:r>
            <a:r>
              <a:rPr lang="en-US" dirty="0" smtClean="0"/>
              <a:t> </a:t>
            </a:r>
            <a:r>
              <a:rPr lang="en-US" dirty="0" err="1" smtClean="0"/>
              <a:t>zákonným</a:t>
            </a:r>
            <a:r>
              <a:rPr lang="en-US" dirty="0" smtClean="0"/>
              <a:t> </a:t>
            </a:r>
            <a:r>
              <a:rPr lang="en-US" dirty="0" err="1" smtClean="0"/>
              <a:t>způsobem</a:t>
            </a:r>
            <a:r>
              <a:rPr lang="en-US" dirty="0" smtClean="0"/>
              <a:t>,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určitých</a:t>
            </a:r>
            <a:r>
              <a:rPr lang="en-US" dirty="0" smtClean="0"/>
              <a:t> </a:t>
            </a:r>
            <a:r>
              <a:rPr lang="en-US" dirty="0" err="1" smtClean="0"/>
              <a:t>pravidel</a:t>
            </a:r>
            <a:r>
              <a:rPr lang="en-US" dirty="0" smtClean="0"/>
              <a:t> a </a:t>
            </a:r>
            <a:r>
              <a:rPr lang="en-US" dirty="0" err="1" smtClean="0"/>
              <a:t>uplat</a:t>
            </a:r>
            <a:r>
              <a:rPr lang="en-US" dirty="0" err="1" smtClean="0"/>
              <a:t>ňuje</a:t>
            </a:r>
            <a:r>
              <a:rPr lang="en-US" dirty="0" smtClean="0"/>
              <a:t> </a:t>
            </a:r>
            <a:r>
              <a:rPr lang="en-US" dirty="0" err="1" smtClean="0"/>
              <a:t>ji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sobě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zárukou</a:t>
            </a:r>
            <a:r>
              <a:rPr lang="en-US" dirty="0" smtClean="0"/>
              <a:t> </a:t>
            </a:r>
            <a:r>
              <a:rPr lang="en-US" dirty="0" err="1" smtClean="0"/>
              <a:t>demokratického</a:t>
            </a:r>
            <a:r>
              <a:rPr lang="en-US" dirty="0" smtClean="0"/>
              <a:t> </a:t>
            </a:r>
            <a:r>
              <a:rPr lang="en-US" dirty="0" err="1" smtClean="0"/>
              <a:t>uplatňování</a:t>
            </a:r>
            <a:r>
              <a:rPr lang="en-US" dirty="0" smtClean="0"/>
              <a:t> (</a:t>
            </a:r>
            <a:r>
              <a:rPr lang="en-US" dirty="0" err="1" smtClean="0"/>
              <a:t>komunistický</a:t>
            </a:r>
            <a:r>
              <a:rPr lang="en-US" dirty="0" smtClean="0"/>
              <a:t> </a:t>
            </a:r>
            <a:r>
              <a:rPr lang="en-US" dirty="0" err="1" smtClean="0"/>
              <a:t>režim</a:t>
            </a:r>
            <a:r>
              <a:rPr lang="en-US" dirty="0" smtClean="0"/>
              <a:t>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legální</a:t>
            </a:r>
            <a:r>
              <a:rPr lang="en-US" dirty="0" smtClean="0"/>
              <a:t>, </a:t>
            </a:r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 smtClean="0"/>
              <a:t>ústava</a:t>
            </a:r>
            <a:r>
              <a:rPr lang="en-US" dirty="0" smtClean="0"/>
              <a:t>, </a:t>
            </a:r>
            <a:r>
              <a:rPr lang="en-US" dirty="0" err="1" smtClean="0"/>
              <a:t>zákony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Legitimita</a:t>
            </a:r>
            <a:r>
              <a:rPr lang="en-US" dirty="0" smtClean="0"/>
              <a:t> (</a:t>
            </a:r>
            <a:r>
              <a:rPr lang="en-US" dirty="0" err="1" smtClean="0"/>
              <a:t>oprávnění</a:t>
            </a:r>
            <a:r>
              <a:rPr lang="en-US" dirty="0" smtClean="0"/>
              <a:t>):</a:t>
            </a:r>
          </a:p>
          <a:p>
            <a:pPr>
              <a:buFontTx/>
              <a:buChar char="-"/>
            </a:pPr>
            <a:r>
              <a:rPr lang="en-US" dirty="0" err="1" smtClean="0"/>
              <a:t>Oprávnění</a:t>
            </a:r>
            <a:r>
              <a:rPr lang="en-US" dirty="0" smtClean="0"/>
              <a:t> </a:t>
            </a:r>
            <a:r>
              <a:rPr lang="en-US" dirty="0" err="1" smtClean="0"/>
              <a:t>vládnout</a:t>
            </a:r>
            <a:r>
              <a:rPr lang="en-US" dirty="0" smtClean="0"/>
              <a:t>, </a:t>
            </a:r>
            <a:r>
              <a:rPr lang="en-US" dirty="0" err="1" smtClean="0"/>
              <a:t>rozhodovat</a:t>
            </a:r>
            <a:r>
              <a:rPr lang="en-US" dirty="0" smtClean="0"/>
              <a:t> – </a:t>
            </a:r>
            <a:r>
              <a:rPr lang="en-US" dirty="0" err="1" smtClean="0"/>
              <a:t>dobrovolné</a:t>
            </a:r>
            <a:r>
              <a:rPr lang="en-US" dirty="0" smtClean="0"/>
              <a:t> </a:t>
            </a:r>
            <a:r>
              <a:rPr lang="en-US" dirty="0" err="1" smtClean="0"/>
              <a:t>respektování</a:t>
            </a:r>
            <a:r>
              <a:rPr lang="en-US" dirty="0" smtClean="0"/>
              <a:t>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rozhodnutí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Čím</a:t>
            </a:r>
            <a:r>
              <a:rPr lang="en-US" dirty="0" smtClean="0"/>
              <a:t> </a:t>
            </a:r>
            <a:r>
              <a:rPr lang="en-US" dirty="0" err="1" smtClean="0"/>
              <a:t>větší</a:t>
            </a:r>
            <a:r>
              <a:rPr lang="en-US" dirty="0" smtClean="0"/>
              <a:t> </a:t>
            </a:r>
            <a:r>
              <a:rPr lang="en-US" dirty="0" err="1" smtClean="0"/>
              <a:t>účast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volbách</a:t>
            </a:r>
            <a:r>
              <a:rPr lang="en-US" dirty="0" smtClean="0"/>
              <a:t>, </a:t>
            </a:r>
            <a:r>
              <a:rPr lang="en-US" dirty="0" err="1" smtClean="0"/>
              <a:t>tím</a:t>
            </a:r>
            <a:r>
              <a:rPr lang="en-US" dirty="0" smtClean="0"/>
              <a:t> </a:t>
            </a:r>
            <a:r>
              <a:rPr lang="en-US" dirty="0" err="1" smtClean="0"/>
              <a:t>větší</a:t>
            </a:r>
            <a:r>
              <a:rPr lang="en-US" dirty="0" smtClean="0"/>
              <a:t> </a:t>
            </a:r>
            <a:r>
              <a:rPr lang="en-US" dirty="0" err="1" smtClean="0"/>
              <a:t>legitimita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Legitimní</a:t>
            </a:r>
            <a:r>
              <a:rPr lang="en-US" dirty="0" smtClean="0"/>
              <a:t> </a:t>
            </a:r>
            <a:r>
              <a:rPr lang="en-US" dirty="0" err="1" smtClean="0"/>
              <a:t>moc</a:t>
            </a:r>
            <a:r>
              <a:rPr lang="en-US" dirty="0" smtClean="0"/>
              <a:t> se </a:t>
            </a:r>
            <a:r>
              <a:rPr lang="en-US" dirty="0" err="1" smtClean="0"/>
              <a:t>nazývá</a:t>
            </a:r>
            <a:r>
              <a:rPr lang="en-US" dirty="0" smtClean="0"/>
              <a:t> AUTORITA (</a:t>
            </a:r>
            <a:r>
              <a:rPr lang="en-US" dirty="0" err="1" smtClean="0"/>
              <a:t>tradiční</a:t>
            </a:r>
            <a:r>
              <a:rPr lang="en-US" dirty="0" smtClean="0"/>
              <a:t>, </a:t>
            </a:r>
            <a:r>
              <a:rPr lang="en-US" dirty="0" err="1" smtClean="0"/>
              <a:t>racionální</a:t>
            </a:r>
            <a:r>
              <a:rPr lang="en-US" dirty="0" smtClean="0"/>
              <a:t>, </a:t>
            </a:r>
            <a:r>
              <a:rPr lang="en-US" dirty="0" err="1" smtClean="0"/>
              <a:t>charismatickou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Politologie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věda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5018855"/>
          </a:xfrm>
        </p:spPr>
        <p:txBody>
          <a:bodyPr>
            <a:normAutofit/>
          </a:bodyPr>
          <a:lstStyle/>
          <a:p>
            <a:r>
              <a:rPr lang="en-US" dirty="0" err="1" smtClean="0"/>
              <a:t>Politologie</a:t>
            </a:r>
            <a:r>
              <a:rPr lang="en-US" dirty="0" smtClean="0"/>
              <a:t> </a:t>
            </a:r>
            <a:r>
              <a:rPr lang="en-US" dirty="0" err="1" smtClean="0"/>
              <a:t>odvozeno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“polis” (</a:t>
            </a:r>
            <a:r>
              <a:rPr lang="en-US" dirty="0" err="1" smtClean="0"/>
              <a:t>městský</a:t>
            </a:r>
            <a:r>
              <a:rPr lang="en-US" dirty="0" smtClean="0"/>
              <a:t> </a:t>
            </a:r>
            <a:r>
              <a:rPr lang="en-US" dirty="0" err="1" smtClean="0"/>
              <a:t>stát</a:t>
            </a:r>
            <a:r>
              <a:rPr lang="en-US" dirty="0" smtClean="0"/>
              <a:t>, </a:t>
            </a:r>
            <a:r>
              <a:rPr lang="en-US" dirty="0" err="1" smtClean="0"/>
              <a:t>starost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věci</a:t>
            </a:r>
            <a:r>
              <a:rPr lang="en-US" dirty="0" smtClean="0"/>
              <a:t> </a:t>
            </a:r>
            <a:r>
              <a:rPr lang="en-US" dirty="0" err="1" smtClean="0"/>
              <a:t>veřejné</a:t>
            </a:r>
            <a:r>
              <a:rPr lang="en-US" dirty="0" smtClean="0"/>
              <a:t>), logos (</a:t>
            </a:r>
            <a:r>
              <a:rPr lang="en-US" dirty="0" err="1" smtClean="0"/>
              <a:t>věda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Nejde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vědu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pravém</a:t>
            </a:r>
            <a:r>
              <a:rPr lang="en-US" dirty="0" smtClean="0"/>
              <a:t> </a:t>
            </a:r>
            <a:r>
              <a:rPr lang="en-US" dirty="0" err="1" smtClean="0"/>
              <a:t>slova</a:t>
            </a:r>
            <a:r>
              <a:rPr lang="en-US" dirty="0" smtClean="0"/>
              <a:t> </a:t>
            </a:r>
            <a:r>
              <a:rPr lang="en-US" dirty="0" err="1" smtClean="0"/>
              <a:t>smyslu</a:t>
            </a:r>
            <a:r>
              <a:rPr lang="en-US" dirty="0" smtClean="0"/>
              <a:t>, </a:t>
            </a:r>
            <a:r>
              <a:rPr lang="en-US" dirty="0" err="1" smtClean="0"/>
              <a:t>nemá</a:t>
            </a:r>
            <a:r>
              <a:rPr lang="en-US" dirty="0" smtClean="0"/>
              <a:t> </a:t>
            </a:r>
            <a:r>
              <a:rPr lang="en-US" dirty="0" err="1" smtClean="0"/>
              <a:t>obecné</a:t>
            </a:r>
            <a:r>
              <a:rPr lang="en-US" dirty="0" smtClean="0"/>
              <a:t> </a:t>
            </a:r>
            <a:r>
              <a:rPr lang="en-US" dirty="0" err="1" smtClean="0"/>
              <a:t>zákonitosti</a:t>
            </a:r>
            <a:r>
              <a:rPr lang="en-US" dirty="0" smtClean="0"/>
              <a:t>, </a:t>
            </a:r>
            <a:r>
              <a:rPr lang="en-US" dirty="0" err="1" smtClean="0"/>
              <a:t>jednotící</a:t>
            </a:r>
            <a:r>
              <a:rPr lang="en-US" dirty="0" smtClean="0"/>
              <a:t> </a:t>
            </a:r>
            <a:r>
              <a:rPr lang="en-US" dirty="0" err="1" smtClean="0"/>
              <a:t>principy</a:t>
            </a:r>
            <a:r>
              <a:rPr lang="en-US" dirty="0" smtClean="0"/>
              <a:t> – </a:t>
            </a:r>
            <a:r>
              <a:rPr lang="en-US" dirty="0" err="1" smtClean="0"/>
              <a:t>názorová</a:t>
            </a:r>
            <a:r>
              <a:rPr lang="en-US" dirty="0" smtClean="0"/>
              <a:t> </a:t>
            </a:r>
            <a:r>
              <a:rPr lang="en-US" dirty="0" err="1" smtClean="0"/>
              <a:t>pluralita</a:t>
            </a:r>
            <a:r>
              <a:rPr lang="en-US" dirty="0" smtClean="0"/>
              <a:t>, </a:t>
            </a:r>
            <a:r>
              <a:rPr lang="en-US" dirty="0" err="1" smtClean="0"/>
              <a:t>používá</a:t>
            </a:r>
            <a:r>
              <a:rPr lang="en-US" dirty="0" smtClean="0"/>
              <a:t> </a:t>
            </a:r>
            <a:r>
              <a:rPr lang="en-US" dirty="0" err="1" smtClean="0"/>
              <a:t>slova</a:t>
            </a:r>
            <a:r>
              <a:rPr lang="en-US" dirty="0" smtClean="0"/>
              <a:t> </a:t>
            </a:r>
            <a:r>
              <a:rPr lang="en-US" dirty="0" err="1" smtClean="0"/>
              <a:t>víceméně</a:t>
            </a:r>
            <a:r>
              <a:rPr lang="en-US" dirty="0" smtClean="0"/>
              <a:t>, </a:t>
            </a:r>
            <a:r>
              <a:rPr lang="en-US" dirty="0" err="1" smtClean="0"/>
              <a:t>pravděpodobně</a:t>
            </a:r>
            <a:endParaRPr lang="en-US" dirty="0" smtClean="0"/>
          </a:p>
          <a:p>
            <a:r>
              <a:rPr lang="en-US" dirty="0" err="1" smtClean="0"/>
              <a:t>Nemá</a:t>
            </a:r>
            <a:r>
              <a:rPr lang="en-US" dirty="0" smtClean="0"/>
              <a:t> </a:t>
            </a:r>
            <a:r>
              <a:rPr lang="en-US" dirty="0" err="1" smtClean="0"/>
              <a:t>jednotnou</a:t>
            </a:r>
            <a:r>
              <a:rPr lang="en-US" dirty="0" smtClean="0"/>
              <a:t> </a:t>
            </a:r>
            <a:r>
              <a:rPr lang="en-US" dirty="0" err="1" smtClean="0"/>
              <a:t>metodu</a:t>
            </a:r>
            <a:endParaRPr lang="en-US" dirty="0" smtClean="0"/>
          </a:p>
          <a:p>
            <a:r>
              <a:rPr lang="en-US" dirty="0" err="1" smtClean="0"/>
              <a:t>Hlavním</a:t>
            </a:r>
            <a:r>
              <a:rPr lang="en-US" dirty="0" smtClean="0"/>
              <a:t> </a:t>
            </a:r>
            <a:r>
              <a:rPr lang="en-US" dirty="0" err="1" smtClean="0"/>
              <a:t>předmětem</a:t>
            </a:r>
            <a:r>
              <a:rPr lang="en-US" dirty="0" smtClean="0"/>
              <a:t> je POLITIKA</a:t>
            </a:r>
          </a:p>
          <a:p>
            <a:r>
              <a:rPr lang="en-US" dirty="0" err="1" smtClean="0"/>
              <a:t>Politologie</a:t>
            </a:r>
            <a:r>
              <a:rPr lang="en-US" dirty="0" smtClean="0"/>
              <a:t> </a:t>
            </a:r>
            <a:r>
              <a:rPr lang="en-US" dirty="0" err="1" smtClean="0"/>
              <a:t>zkoumá</a:t>
            </a:r>
            <a:r>
              <a:rPr lang="en-US" dirty="0" smtClean="0"/>
              <a:t>: </a:t>
            </a:r>
            <a:r>
              <a:rPr lang="en-US" dirty="0" err="1" smtClean="0"/>
              <a:t>politiku</a:t>
            </a:r>
            <a:r>
              <a:rPr lang="en-US" dirty="0" smtClean="0"/>
              <a:t>, </a:t>
            </a:r>
            <a:r>
              <a:rPr lang="en-US" dirty="0" err="1" smtClean="0"/>
              <a:t>fungování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, </a:t>
            </a:r>
            <a:r>
              <a:rPr lang="en-US" dirty="0" err="1" smtClean="0"/>
              <a:t>institucí</a:t>
            </a:r>
            <a:r>
              <a:rPr lang="en-US" dirty="0" smtClean="0"/>
              <a:t>,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,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, </a:t>
            </a:r>
            <a:r>
              <a:rPr lang="en-US" dirty="0" err="1" smtClean="0"/>
              <a:t>ideologie</a:t>
            </a:r>
            <a:r>
              <a:rPr lang="en-US" dirty="0" smtClean="0"/>
              <a:t>,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, 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politiky</a:t>
            </a:r>
            <a:r>
              <a:rPr lang="en-US" dirty="0" smtClean="0"/>
              <a:t> a </a:t>
            </a:r>
            <a:r>
              <a:rPr lang="en-US" dirty="0" err="1" smtClean="0"/>
              <a:t>ekonomiky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disciplíny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67801"/>
            <a:ext cx="8503920" cy="4787301"/>
          </a:xfrm>
        </p:spPr>
        <p:txBody>
          <a:bodyPr/>
          <a:lstStyle/>
          <a:p>
            <a:r>
              <a:rPr lang="en-US" dirty="0" err="1" smtClean="0"/>
              <a:t>Obecná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r>
              <a:rPr lang="en-US" dirty="0" smtClean="0"/>
              <a:t> – </a:t>
            </a:r>
            <a:r>
              <a:rPr lang="en-US" dirty="0" err="1" smtClean="0"/>
              <a:t>historie</a:t>
            </a:r>
            <a:r>
              <a:rPr lang="en-US" dirty="0" smtClean="0"/>
              <a:t>, </a:t>
            </a:r>
            <a:r>
              <a:rPr lang="en-US" dirty="0" err="1" smtClean="0"/>
              <a:t>politologické</a:t>
            </a:r>
            <a:r>
              <a:rPr lang="en-US" dirty="0" smtClean="0"/>
              <a:t> </a:t>
            </a:r>
            <a:r>
              <a:rPr lang="en-US" dirty="0" err="1" smtClean="0"/>
              <a:t>školy</a:t>
            </a:r>
            <a:r>
              <a:rPr lang="en-US" dirty="0" smtClean="0"/>
              <a:t>, </a:t>
            </a:r>
            <a:r>
              <a:rPr lang="en-US" dirty="0" err="1" smtClean="0"/>
              <a:t>předmět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r>
              <a:rPr lang="en-US" dirty="0" smtClean="0"/>
              <a:t>, 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ostatním</a:t>
            </a:r>
            <a:r>
              <a:rPr lang="en-US" dirty="0" smtClean="0"/>
              <a:t> </a:t>
            </a:r>
            <a:r>
              <a:rPr lang="en-US" dirty="0" err="1" smtClean="0"/>
              <a:t>vědám</a:t>
            </a:r>
            <a:r>
              <a:rPr lang="en-US" dirty="0" smtClean="0"/>
              <a:t>, </a:t>
            </a:r>
            <a:r>
              <a:rPr lang="en-US" dirty="0" err="1" smtClean="0"/>
              <a:t>metodologie</a:t>
            </a:r>
            <a:endParaRPr lang="en-US" dirty="0" smtClean="0"/>
          </a:p>
          <a:p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a pol. </a:t>
            </a:r>
            <a:r>
              <a:rPr lang="en-US" dirty="0" err="1" smtClean="0"/>
              <a:t>filosofie</a:t>
            </a:r>
            <a:r>
              <a:rPr lang="en-US" dirty="0" smtClean="0"/>
              <a:t> – </a:t>
            </a:r>
            <a:r>
              <a:rPr lang="en-US" dirty="0" err="1" smtClean="0"/>
              <a:t>vývoj</a:t>
            </a:r>
            <a:r>
              <a:rPr lang="en-US" dirty="0" smtClean="0"/>
              <a:t> pol. </a:t>
            </a:r>
            <a:r>
              <a:rPr lang="en-US" dirty="0" err="1" smtClean="0"/>
              <a:t>myšlení</a:t>
            </a:r>
            <a:r>
              <a:rPr lang="en-US" dirty="0" smtClean="0"/>
              <a:t>,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, </a:t>
            </a:r>
            <a:r>
              <a:rPr lang="en-US" dirty="0" err="1" smtClean="0"/>
              <a:t>spravedlnosti</a:t>
            </a:r>
            <a:r>
              <a:rPr lang="en-US" dirty="0" smtClean="0"/>
              <a:t>….</a:t>
            </a:r>
          </a:p>
          <a:p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– </a:t>
            </a:r>
            <a:r>
              <a:rPr lang="en-US" dirty="0" err="1" smtClean="0"/>
              <a:t>stát</a:t>
            </a:r>
            <a:r>
              <a:rPr lang="en-US" dirty="0" smtClean="0"/>
              <a:t>, </a:t>
            </a:r>
            <a:r>
              <a:rPr lang="en-US" dirty="0" err="1" smtClean="0"/>
              <a:t>ústava</a:t>
            </a:r>
            <a:r>
              <a:rPr lang="en-US" dirty="0" smtClean="0"/>
              <a:t>, </a:t>
            </a:r>
            <a:r>
              <a:rPr lang="en-US" dirty="0" err="1" smtClean="0"/>
              <a:t>volební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, </a:t>
            </a:r>
            <a:r>
              <a:rPr lang="en-US" dirty="0" err="1" smtClean="0"/>
              <a:t>parlament</a:t>
            </a:r>
            <a:r>
              <a:rPr lang="en-US" dirty="0" smtClean="0"/>
              <a:t>, </a:t>
            </a:r>
            <a:r>
              <a:rPr lang="en-US" dirty="0" err="1" smtClean="0"/>
              <a:t>dělba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Srovnávací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endParaRPr lang="en-US" dirty="0" smtClean="0"/>
          </a:p>
          <a:p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sociologie</a:t>
            </a:r>
            <a:r>
              <a:rPr lang="en-US" dirty="0" smtClean="0"/>
              <a:t> – </a:t>
            </a:r>
            <a:r>
              <a:rPr lang="en-US" dirty="0" err="1" smtClean="0"/>
              <a:t>studuje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 </a:t>
            </a:r>
            <a:r>
              <a:rPr lang="en-US" dirty="0" err="1" smtClean="0"/>
              <a:t>voličů</a:t>
            </a:r>
            <a:endParaRPr lang="en-US" dirty="0" smtClean="0"/>
          </a:p>
          <a:p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ekonomie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Metody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Pozitivní</a:t>
            </a:r>
            <a:r>
              <a:rPr lang="en-US" dirty="0" smtClean="0"/>
              <a:t> a </a:t>
            </a:r>
            <a:r>
              <a:rPr lang="en-US" dirty="0" err="1" smtClean="0"/>
              <a:t>normativní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pozitivní</a:t>
            </a:r>
            <a:r>
              <a:rPr lang="en-US" dirty="0" smtClean="0"/>
              <a:t> se </a:t>
            </a:r>
            <a:r>
              <a:rPr lang="en-US" dirty="0" err="1" smtClean="0"/>
              <a:t>zabývá</a:t>
            </a:r>
            <a:r>
              <a:rPr lang="en-US" dirty="0" smtClean="0"/>
              <a:t> </a:t>
            </a:r>
            <a:r>
              <a:rPr lang="en-US" dirty="0" err="1" smtClean="0"/>
              <a:t>popisem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(</a:t>
            </a:r>
            <a:r>
              <a:rPr lang="en-US" dirty="0" err="1" smtClean="0"/>
              <a:t>sociální</a:t>
            </a:r>
            <a:r>
              <a:rPr lang="en-US" dirty="0" smtClean="0"/>
              <a:t> reality) –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probíhají</a:t>
            </a:r>
            <a:r>
              <a:rPr lang="en-US" dirty="0" smtClean="0"/>
              <a:t> </a:t>
            </a:r>
            <a:r>
              <a:rPr lang="en-US" dirty="0" err="1" smtClean="0"/>
              <a:t>volby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 - </a:t>
            </a:r>
            <a:r>
              <a:rPr lang="en-US" dirty="0" err="1" smtClean="0"/>
              <a:t>normativní</a:t>
            </a:r>
            <a:r>
              <a:rPr lang="en-US" dirty="0" smtClean="0"/>
              <a:t> – </a:t>
            </a:r>
            <a:r>
              <a:rPr lang="en-US" dirty="0" err="1" smtClean="0"/>
              <a:t>vychází</a:t>
            </a:r>
            <a:r>
              <a:rPr lang="en-US" dirty="0" smtClean="0"/>
              <a:t> </a:t>
            </a:r>
            <a:r>
              <a:rPr lang="en-US" dirty="0" err="1" smtClean="0"/>
              <a:t>z</a:t>
            </a:r>
            <a:r>
              <a:rPr lang="en-US" dirty="0" smtClean="0"/>
              <a:t> </a:t>
            </a:r>
            <a:r>
              <a:rPr lang="en-US" dirty="0" err="1" smtClean="0"/>
              <a:t>filosofie</a:t>
            </a:r>
            <a:r>
              <a:rPr lang="en-US" dirty="0" smtClean="0"/>
              <a:t>, </a:t>
            </a:r>
            <a:r>
              <a:rPr lang="en-US" dirty="0" err="1" smtClean="0"/>
              <a:t>stanovuje</a:t>
            </a:r>
            <a:r>
              <a:rPr lang="en-US" dirty="0" smtClean="0"/>
              <a:t> </a:t>
            </a:r>
            <a:r>
              <a:rPr lang="en-US" dirty="0" err="1" smtClean="0"/>
              <a:t>normy</a:t>
            </a:r>
            <a:r>
              <a:rPr lang="en-US" dirty="0" smtClean="0"/>
              <a:t> a </a:t>
            </a:r>
            <a:r>
              <a:rPr lang="en-US" dirty="0" err="1" smtClean="0"/>
              <a:t>hodnoty</a:t>
            </a:r>
            <a:r>
              <a:rPr lang="en-US" dirty="0" smtClean="0"/>
              <a:t>, 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společnost</a:t>
            </a:r>
            <a:r>
              <a:rPr lang="en-US" dirty="0" smtClean="0"/>
              <a:t> by </a:t>
            </a:r>
            <a:r>
              <a:rPr lang="en-US" dirty="0" err="1" smtClean="0"/>
              <a:t>měla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založena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ideji</a:t>
            </a:r>
            <a:r>
              <a:rPr lang="en-US" dirty="0" smtClean="0"/>
              <a:t> </a:t>
            </a:r>
            <a:r>
              <a:rPr lang="en-US" dirty="0" err="1" smtClean="0"/>
              <a:t>rovnosti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METODY – </a:t>
            </a:r>
            <a:r>
              <a:rPr lang="en-US" dirty="0" err="1" smtClean="0"/>
              <a:t>popis</a:t>
            </a:r>
            <a:r>
              <a:rPr lang="en-US" dirty="0" smtClean="0"/>
              <a:t>, </a:t>
            </a:r>
            <a:r>
              <a:rPr lang="en-US" dirty="0" err="1" smtClean="0"/>
              <a:t>srovnávání</a:t>
            </a:r>
            <a:r>
              <a:rPr lang="en-US" dirty="0" smtClean="0"/>
              <a:t> –</a:t>
            </a:r>
            <a:r>
              <a:rPr lang="en-US" dirty="0" err="1" smtClean="0"/>
              <a:t>výstupy</a:t>
            </a:r>
            <a:r>
              <a:rPr lang="en-US" dirty="0" smtClean="0"/>
              <a:t> </a:t>
            </a:r>
            <a:r>
              <a:rPr lang="en-US" dirty="0" err="1" smtClean="0"/>
              <a:t>nemají</a:t>
            </a:r>
            <a:r>
              <a:rPr lang="en-US" dirty="0" smtClean="0"/>
              <a:t> </a:t>
            </a:r>
            <a:r>
              <a:rPr lang="en-US" dirty="0" err="1" smtClean="0"/>
              <a:t>objektivní</a:t>
            </a:r>
            <a:r>
              <a:rPr lang="en-US" dirty="0" smtClean="0"/>
              <a:t> </a:t>
            </a:r>
            <a:r>
              <a:rPr lang="en-US" dirty="0" err="1" smtClean="0"/>
              <a:t>platnost</a:t>
            </a:r>
            <a:endParaRPr lang="en-US" dirty="0" smtClean="0"/>
          </a:p>
          <a:p>
            <a:r>
              <a:rPr lang="en-US" dirty="0" err="1" smtClean="0"/>
              <a:t>Výzkum</a:t>
            </a:r>
            <a:r>
              <a:rPr lang="en-US" dirty="0" smtClean="0"/>
              <a:t> – </a:t>
            </a:r>
            <a:r>
              <a:rPr lang="en-US" dirty="0" err="1" smtClean="0"/>
              <a:t>výzkumná</a:t>
            </a:r>
            <a:r>
              <a:rPr lang="en-US" dirty="0" smtClean="0"/>
              <a:t> </a:t>
            </a:r>
            <a:r>
              <a:rPr lang="en-US" dirty="0" err="1" smtClean="0"/>
              <a:t>otázka</a:t>
            </a:r>
            <a:r>
              <a:rPr lang="en-US" dirty="0" smtClean="0"/>
              <a:t>, </a:t>
            </a:r>
            <a:r>
              <a:rPr lang="en-US" dirty="0" err="1" smtClean="0"/>
              <a:t>vysvětlení</a:t>
            </a:r>
            <a:r>
              <a:rPr lang="en-US" dirty="0" smtClean="0"/>
              <a:t>, </a:t>
            </a:r>
            <a:r>
              <a:rPr lang="en-US" dirty="0" err="1" smtClean="0"/>
              <a:t>definice</a:t>
            </a:r>
            <a:r>
              <a:rPr lang="en-US" dirty="0" smtClean="0"/>
              <a:t> </a:t>
            </a:r>
            <a:r>
              <a:rPr lang="en-US" dirty="0" err="1" smtClean="0"/>
              <a:t>použitých</a:t>
            </a:r>
            <a:r>
              <a:rPr lang="en-US" dirty="0" smtClean="0"/>
              <a:t> </a:t>
            </a:r>
            <a:r>
              <a:rPr lang="en-US" dirty="0" err="1" smtClean="0"/>
              <a:t>pojmů</a:t>
            </a:r>
            <a:r>
              <a:rPr lang="en-US" dirty="0" smtClean="0"/>
              <a:t>, </a:t>
            </a:r>
            <a:r>
              <a:rPr lang="en-US" dirty="0" err="1" smtClean="0"/>
              <a:t>hypotéza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Volba</a:t>
            </a:r>
            <a:r>
              <a:rPr lang="en-US" dirty="0" smtClean="0"/>
              <a:t> </a:t>
            </a:r>
            <a:r>
              <a:rPr lang="en-US" dirty="0" err="1" smtClean="0"/>
              <a:t>konkrétní</a:t>
            </a:r>
            <a:r>
              <a:rPr lang="en-US" dirty="0" smtClean="0"/>
              <a:t> </a:t>
            </a:r>
            <a:r>
              <a:rPr lang="en-US" dirty="0" err="1" smtClean="0"/>
              <a:t>metody</a:t>
            </a:r>
            <a:r>
              <a:rPr lang="en-US" dirty="0" smtClean="0"/>
              <a:t> – </a:t>
            </a:r>
            <a:r>
              <a:rPr lang="en-US" dirty="0" err="1" smtClean="0"/>
              <a:t>průzkum</a:t>
            </a:r>
            <a:r>
              <a:rPr lang="en-US" dirty="0" smtClean="0"/>
              <a:t>, </a:t>
            </a:r>
            <a:r>
              <a:rPr lang="en-US" dirty="0" err="1" smtClean="0"/>
              <a:t>rozhovor</a:t>
            </a:r>
            <a:r>
              <a:rPr lang="en-US" dirty="0" smtClean="0"/>
              <a:t>, </a:t>
            </a:r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dokumetů</a:t>
            </a:r>
            <a:r>
              <a:rPr lang="en-US" dirty="0" smtClean="0"/>
              <a:t>, </a:t>
            </a:r>
            <a:r>
              <a:rPr lang="en-US" dirty="0" err="1" smtClean="0"/>
              <a:t>statistické</a:t>
            </a:r>
            <a:r>
              <a:rPr lang="en-US" dirty="0" smtClean="0"/>
              <a:t> </a:t>
            </a:r>
            <a:r>
              <a:rPr lang="en-US" dirty="0" err="1" smtClean="0"/>
              <a:t>metody</a:t>
            </a:r>
            <a:r>
              <a:rPr lang="en-US" dirty="0" smtClean="0"/>
              <a:t>,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ostatním</a:t>
            </a:r>
            <a:r>
              <a:rPr lang="en-US" dirty="0" smtClean="0"/>
              <a:t> </a:t>
            </a:r>
            <a:r>
              <a:rPr lang="en-US" dirty="0" err="1" smtClean="0"/>
              <a:t>vědám</a:t>
            </a:r>
            <a:r>
              <a:rPr lang="en-US" dirty="0" smtClean="0"/>
              <a:t>, </a:t>
            </a:r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Viz</a:t>
            </a:r>
            <a:r>
              <a:rPr lang="en-US" dirty="0" smtClean="0"/>
              <a:t> </a:t>
            </a:r>
            <a:r>
              <a:rPr lang="en-US" dirty="0" err="1" smtClean="0"/>
              <a:t>kopie</a:t>
            </a:r>
            <a:r>
              <a:rPr lang="en-US" dirty="0" smtClean="0"/>
              <a:t> : </a:t>
            </a:r>
            <a:r>
              <a:rPr lang="en-US" dirty="0" err="1" smtClean="0"/>
              <a:t>filosofie</a:t>
            </a:r>
            <a:r>
              <a:rPr lang="en-US" dirty="0" smtClean="0"/>
              <a:t>, </a:t>
            </a:r>
            <a:r>
              <a:rPr lang="en-US" dirty="0" err="1" smtClean="0"/>
              <a:t>státověda</a:t>
            </a:r>
            <a:r>
              <a:rPr lang="en-US" dirty="0" smtClean="0"/>
              <a:t>, </a:t>
            </a:r>
            <a:r>
              <a:rPr lang="en-US" dirty="0" err="1" smtClean="0"/>
              <a:t>sociologie</a:t>
            </a:r>
            <a:r>
              <a:rPr lang="en-US" dirty="0" smtClean="0"/>
              <a:t>, </a:t>
            </a:r>
            <a:r>
              <a:rPr lang="en-US" dirty="0" err="1" smtClean="0"/>
              <a:t>historie</a:t>
            </a:r>
            <a:r>
              <a:rPr lang="en-US" dirty="0" smtClean="0"/>
              <a:t>, </a:t>
            </a:r>
            <a:r>
              <a:rPr lang="en-US" dirty="0" err="1" smtClean="0"/>
              <a:t>ekonomie</a:t>
            </a:r>
            <a:r>
              <a:rPr lang="en-US" dirty="0" smtClean="0"/>
              <a:t>,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věda</a:t>
            </a:r>
            <a:r>
              <a:rPr lang="en-US" dirty="0" smtClean="0"/>
              <a:t>, </a:t>
            </a:r>
            <a:r>
              <a:rPr lang="en-US" dirty="0" err="1" smtClean="0"/>
              <a:t>psychologie</a:t>
            </a:r>
            <a:endParaRPr lang="en-US" dirty="0" smtClean="0"/>
          </a:p>
          <a:p>
            <a:r>
              <a:rPr lang="en-US" dirty="0" err="1" smtClean="0"/>
              <a:t>Filosofické</a:t>
            </a:r>
            <a:r>
              <a:rPr lang="en-US" dirty="0" smtClean="0"/>
              <a:t> </a:t>
            </a:r>
            <a:r>
              <a:rPr lang="en-US" dirty="0" err="1" smtClean="0"/>
              <a:t>kořeny</a:t>
            </a:r>
            <a:r>
              <a:rPr lang="en-US" dirty="0" smtClean="0"/>
              <a:t> –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názory</a:t>
            </a:r>
            <a:r>
              <a:rPr lang="en-US" dirty="0" smtClean="0"/>
              <a:t>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sofistů</a:t>
            </a:r>
            <a:r>
              <a:rPr lang="en-US" dirty="0" smtClean="0"/>
              <a:t>, ale </a:t>
            </a:r>
            <a:r>
              <a:rPr lang="en-US" dirty="0" err="1" smtClean="0"/>
              <a:t>hlavně</a:t>
            </a:r>
            <a:r>
              <a:rPr lang="en-US" dirty="0" smtClean="0"/>
              <a:t> </a:t>
            </a:r>
            <a:r>
              <a:rPr lang="en-US" dirty="0" err="1" smtClean="0"/>
              <a:t>Platón</a:t>
            </a:r>
            <a:r>
              <a:rPr lang="en-US" dirty="0" smtClean="0"/>
              <a:t>, </a:t>
            </a:r>
            <a:r>
              <a:rPr lang="en-US" dirty="0" err="1" smtClean="0"/>
              <a:t>Aristoteles</a:t>
            </a:r>
            <a:endParaRPr lang="en-US" dirty="0" smtClean="0"/>
          </a:p>
          <a:p>
            <a:r>
              <a:rPr lang="en-US" dirty="0" err="1" smtClean="0"/>
              <a:t>Otec</a:t>
            </a:r>
            <a:r>
              <a:rPr lang="en-US" dirty="0" smtClean="0"/>
              <a:t> </a:t>
            </a:r>
            <a:r>
              <a:rPr lang="en-US" dirty="0" err="1" smtClean="0"/>
              <a:t>uvažování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politice</a:t>
            </a:r>
            <a:r>
              <a:rPr lang="en-US" dirty="0" smtClean="0"/>
              <a:t> – N. Machiavelli</a:t>
            </a:r>
          </a:p>
          <a:p>
            <a:r>
              <a:rPr lang="en-US" dirty="0" err="1" smtClean="0"/>
              <a:t>Smluvní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– T. Hobbes, J. Lock, J.J. Rousseau, Ch. Montesquieu</a:t>
            </a:r>
          </a:p>
          <a:p>
            <a:r>
              <a:rPr lang="en-US" dirty="0" smtClean="0"/>
              <a:t>K. Marx, J.S. Mill</a:t>
            </a:r>
          </a:p>
          <a:p>
            <a:r>
              <a:rPr lang="en-US" dirty="0" err="1" smtClean="0"/>
              <a:t>Sociologické</a:t>
            </a:r>
            <a:r>
              <a:rPr lang="en-US" dirty="0" smtClean="0"/>
              <a:t> </a:t>
            </a:r>
            <a:r>
              <a:rPr lang="en-US" dirty="0" err="1" smtClean="0"/>
              <a:t>kořeny</a:t>
            </a:r>
            <a:r>
              <a:rPr lang="en-US" dirty="0" smtClean="0"/>
              <a:t> – A. Comte, H. Spencer</a:t>
            </a:r>
          </a:p>
          <a:p>
            <a:r>
              <a:rPr lang="en-US" dirty="0" err="1" smtClean="0"/>
              <a:t>Založení</a:t>
            </a:r>
            <a:r>
              <a:rPr lang="en-US" dirty="0" smtClean="0"/>
              <a:t> </a:t>
            </a:r>
            <a:r>
              <a:rPr lang="en-US" dirty="0" err="1" smtClean="0"/>
              <a:t>politologie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USA a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Frncii</a:t>
            </a:r>
            <a:r>
              <a:rPr lang="en-US" dirty="0" smtClean="0"/>
              <a:t> 19. </a:t>
            </a:r>
            <a:r>
              <a:rPr lang="en-US" dirty="0" err="1" smtClean="0"/>
              <a:t>st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u</a:t>
            </a:r>
            <a:r>
              <a:rPr lang="en-US" dirty="0" err="1" smtClean="0"/>
              <a:t>mění</a:t>
            </a:r>
            <a:r>
              <a:rPr lang="en-US" dirty="0" smtClean="0"/>
              <a:t> </a:t>
            </a:r>
            <a:r>
              <a:rPr lang="en-US" dirty="0" err="1" smtClean="0"/>
              <a:t>řídit</a:t>
            </a:r>
            <a:r>
              <a:rPr lang="en-US" dirty="0" smtClean="0"/>
              <a:t> </a:t>
            </a:r>
            <a:r>
              <a:rPr lang="en-US" dirty="0" err="1" smtClean="0"/>
              <a:t>stát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umění</a:t>
            </a:r>
            <a:r>
              <a:rPr lang="en-US" dirty="0" smtClean="0"/>
              <a:t> </a:t>
            </a:r>
            <a:r>
              <a:rPr lang="en-US" dirty="0" err="1" smtClean="0"/>
              <a:t>možného</a:t>
            </a:r>
            <a:r>
              <a:rPr lang="en-US" dirty="0" smtClean="0"/>
              <a:t>, </a:t>
            </a:r>
            <a:r>
              <a:rPr lang="en-US" dirty="0" err="1" smtClean="0"/>
              <a:t>umění</a:t>
            </a:r>
            <a:r>
              <a:rPr lang="en-US" dirty="0" smtClean="0"/>
              <a:t> </a:t>
            </a:r>
            <a:r>
              <a:rPr lang="en-US" dirty="0" err="1" smtClean="0"/>
              <a:t>kompromisu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boj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mocí</a:t>
            </a:r>
            <a:r>
              <a:rPr lang="en-US" dirty="0" smtClean="0"/>
              <a:t> a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moc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správa</a:t>
            </a:r>
            <a:r>
              <a:rPr lang="en-US" dirty="0" smtClean="0"/>
              <a:t> </a:t>
            </a:r>
            <a:r>
              <a:rPr lang="en-US" dirty="0" err="1" smtClean="0"/>
              <a:t>věcí</a:t>
            </a:r>
            <a:r>
              <a:rPr lang="en-US" dirty="0" smtClean="0"/>
              <a:t> </a:t>
            </a:r>
            <a:r>
              <a:rPr lang="en-US" dirty="0" err="1" smtClean="0"/>
              <a:t>veřejných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</a:t>
            </a:r>
            <a:r>
              <a:rPr lang="en-US" dirty="0" smtClean="0"/>
              <a:t>blast </a:t>
            </a:r>
            <a:r>
              <a:rPr lang="en-US" dirty="0" err="1" smtClean="0"/>
              <a:t>společenské</a:t>
            </a:r>
            <a:r>
              <a:rPr lang="en-US" dirty="0" smtClean="0"/>
              <a:t> (</a:t>
            </a:r>
            <a:r>
              <a:rPr lang="en-US" dirty="0" err="1" smtClean="0"/>
              <a:t>veřejné</a:t>
            </a:r>
            <a:r>
              <a:rPr lang="en-US" dirty="0" smtClean="0"/>
              <a:t>) </a:t>
            </a:r>
            <a:r>
              <a:rPr lang="en-US" dirty="0" err="1" smtClean="0"/>
              <a:t>činnosti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</a:t>
            </a:r>
            <a:r>
              <a:rPr lang="en-US" dirty="0" err="1" smtClean="0"/>
              <a:t>lužba</a:t>
            </a:r>
            <a:r>
              <a:rPr lang="en-US" dirty="0" smtClean="0"/>
              <a:t> </a:t>
            </a:r>
            <a:r>
              <a:rPr lang="en-US" dirty="0" err="1" smtClean="0"/>
              <a:t>občanů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Desatero</a:t>
            </a:r>
            <a:r>
              <a:rPr lang="en-US" dirty="0" smtClean="0"/>
              <a:t> </a:t>
            </a:r>
            <a:r>
              <a:rPr lang="en-US" dirty="0" err="1" smtClean="0"/>
              <a:t>správného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Viz</a:t>
            </a:r>
            <a:r>
              <a:rPr lang="en-US" dirty="0" smtClean="0"/>
              <a:t> </a:t>
            </a:r>
            <a:r>
              <a:rPr lang="en-US" dirty="0" err="1" smtClean="0"/>
              <a:t>kopie</a:t>
            </a:r>
            <a:endParaRPr lang="en-US" dirty="0" smtClean="0"/>
          </a:p>
          <a:p>
            <a:r>
              <a:rPr lang="en-US" dirty="0" err="1" smtClean="0"/>
              <a:t>Kopie</a:t>
            </a:r>
            <a:r>
              <a:rPr lang="en-US" dirty="0" smtClean="0"/>
              <a:t> </a:t>
            </a: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participace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byste</a:t>
            </a:r>
            <a:r>
              <a:rPr lang="en-US" dirty="0" smtClean="0"/>
              <a:t> se </a:t>
            </a:r>
            <a:r>
              <a:rPr lang="en-US" dirty="0" err="1" smtClean="0"/>
              <a:t>vy</a:t>
            </a:r>
            <a:r>
              <a:rPr lang="en-US" dirty="0" smtClean="0"/>
              <a:t> </a:t>
            </a:r>
            <a:r>
              <a:rPr lang="en-US" dirty="0" err="1" smtClean="0"/>
              <a:t>sami</a:t>
            </a:r>
            <a:r>
              <a:rPr lang="en-US" dirty="0" smtClean="0"/>
              <a:t> </a:t>
            </a:r>
            <a:r>
              <a:rPr lang="en-US" dirty="0" err="1" smtClean="0"/>
              <a:t>byli</a:t>
            </a:r>
            <a:r>
              <a:rPr lang="en-US" dirty="0" smtClean="0"/>
              <a:t> </a:t>
            </a:r>
            <a:r>
              <a:rPr lang="en-US" dirty="0" err="1" smtClean="0"/>
              <a:t>ochotni</a:t>
            </a:r>
            <a:r>
              <a:rPr lang="en-US" dirty="0" smtClean="0"/>
              <a:t> </a:t>
            </a:r>
            <a:r>
              <a:rPr lang="en-US" dirty="0" err="1" smtClean="0"/>
              <a:t>podílet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správě</a:t>
            </a:r>
            <a:r>
              <a:rPr lang="en-US" dirty="0" smtClean="0"/>
              <a:t> </a:t>
            </a:r>
            <a:r>
              <a:rPr lang="en-US" dirty="0" err="1" smtClean="0"/>
              <a:t>věcí</a:t>
            </a:r>
            <a:r>
              <a:rPr lang="en-US" dirty="0" smtClean="0"/>
              <a:t> </a:t>
            </a:r>
            <a:r>
              <a:rPr lang="en-US" dirty="0" err="1" smtClean="0"/>
              <a:t>veřejných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r>
              <a:rPr lang="en-US" dirty="0" smtClean="0"/>
              <a:t>, </a:t>
            </a:r>
            <a:r>
              <a:rPr lang="en-US" dirty="0" err="1" smtClean="0"/>
              <a:t>politický</a:t>
            </a:r>
            <a:r>
              <a:rPr lang="en-US" dirty="0" smtClean="0"/>
              <a:t> program, </a:t>
            </a:r>
            <a:r>
              <a:rPr lang="en-US" dirty="0" err="1" smtClean="0"/>
              <a:t>politický</a:t>
            </a:r>
            <a:r>
              <a:rPr lang="en-US" dirty="0" smtClean="0"/>
              <a:t> </a:t>
            </a:r>
            <a:r>
              <a:rPr lang="en-US" dirty="0" err="1" smtClean="0"/>
              <a:t>konflikt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1)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program, </a:t>
            </a:r>
            <a:r>
              <a:rPr lang="en-US" dirty="0" err="1" smtClean="0"/>
              <a:t>koncepce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r>
              <a:rPr lang="en-US" dirty="0" smtClean="0"/>
              <a:t>, </a:t>
            </a:r>
            <a:r>
              <a:rPr lang="en-US" dirty="0" err="1" smtClean="0"/>
              <a:t>jednání</a:t>
            </a:r>
            <a:r>
              <a:rPr lang="en-US" dirty="0" smtClean="0"/>
              <a:t> </a:t>
            </a:r>
            <a:r>
              <a:rPr lang="en-US" dirty="0" err="1" smtClean="0"/>
              <a:t>jednotlivců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skupin</a:t>
            </a:r>
            <a:r>
              <a:rPr lang="en-US" dirty="0" smtClean="0"/>
              <a:t>, </a:t>
            </a:r>
            <a:r>
              <a:rPr lang="en-US" dirty="0" err="1" smtClean="0"/>
              <a:t>vlády</a:t>
            </a:r>
            <a:r>
              <a:rPr lang="en-US" dirty="0" smtClean="0"/>
              <a:t> (policy)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oblast, </a:t>
            </a:r>
            <a:r>
              <a:rPr lang="en-US" dirty="0" err="1" smtClean="0"/>
              <a:t>kde</a:t>
            </a:r>
            <a:r>
              <a:rPr lang="en-US" dirty="0" smtClean="0"/>
              <a:t> se </a:t>
            </a:r>
            <a:r>
              <a:rPr lang="en-US" dirty="0" err="1" smtClean="0"/>
              <a:t>tyto</a:t>
            </a:r>
            <a:r>
              <a:rPr lang="en-US" dirty="0" smtClean="0"/>
              <a:t> </a:t>
            </a:r>
            <a:r>
              <a:rPr lang="en-US" dirty="0" err="1" smtClean="0"/>
              <a:t>programy</a:t>
            </a:r>
            <a:r>
              <a:rPr lang="en-US" dirty="0" smtClean="0"/>
              <a:t> </a:t>
            </a:r>
            <a:r>
              <a:rPr lang="en-US" dirty="0" err="1" smtClean="0"/>
              <a:t>střetávají</a:t>
            </a:r>
            <a:r>
              <a:rPr lang="en-US" dirty="0" smtClean="0"/>
              <a:t> (politics)</a:t>
            </a:r>
          </a:p>
          <a:p>
            <a:r>
              <a:rPr lang="en-US" dirty="0" err="1" smtClean="0"/>
              <a:t>Politický</a:t>
            </a:r>
            <a:r>
              <a:rPr lang="en-US" dirty="0" smtClean="0"/>
              <a:t> program</a:t>
            </a:r>
          </a:p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oblast </a:t>
            </a:r>
            <a:r>
              <a:rPr lang="en-US" dirty="0" err="1" smtClean="0"/>
              <a:t>střetů</a:t>
            </a:r>
            <a:r>
              <a:rPr lang="en-US" dirty="0" smtClean="0"/>
              <a:t> – </a:t>
            </a:r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programy</a:t>
            </a:r>
            <a:r>
              <a:rPr lang="en-US" dirty="0" smtClean="0"/>
              <a:t> 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nejprve</a:t>
            </a:r>
            <a:r>
              <a:rPr lang="en-US" dirty="0" smtClean="0"/>
              <a:t> </a:t>
            </a:r>
            <a:r>
              <a:rPr lang="en-US" dirty="0" err="1" smtClean="0"/>
              <a:t>konflikt</a:t>
            </a:r>
            <a:r>
              <a:rPr lang="en-US" dirty="0" smtClean="0"/>
              <a:t> – </a:t>
            </a:r>
            <a:r>
              <a:rPr lang="en-US" dirty="0" err="1" smtClean="0"/>
              <a:t>vzájemné</a:t>
            </a:r>
            <a:r>
              <a:rPr lang="en-US" dirty="0" smtClean="0"/>
              <a:t> </a:t>
            </a:r>
            <a:r>
              <a:rPr lang="en-US" dirty="0" err="1" smtClean="0"/>
              <a:t>napadání</a:t>
            </a:r>
            <a:r>
              <a:rPr lang="en-US" dirty="0" smtClean="0"/>
              <a:t> pol. </a:t>
            </a:r>
            <a:r>
              <a:rPr lang="en-US" dirty="0" err="1" smtClean="0"/>
              <a:t>koncepcí</a:t>
            </a:r>
            <a:endParaRPr lang="en-US" dirty="0" smtClean="0"/>
          </a:p>
          <a:p>
            <a:r>
              <a:rPr lang="en-US" dirty="0" smtClean="0"/>
              <a:t>2) </a:t>
            </a:r>
            <a:r>
              <a:rPr lang="en-US" dirty="0" err="1" smtClean="0"/>
              <a:t>kompromis</a:t>
            </a:r>
            <a:r>
              <a:rPr lang="en-US" dirty="0" smtClean="0"/>
              <a:t> – </a:t>
            </a:r>
            <a:r>
              <a:rPr lang="en-US" dirty="0" err="1" smtClean="0"/>
              <a:t>usmiřování</a:t>
            </a:r>
            <a:r>
              <a:rPr lang="en-US" dirty="0" smtClean="0"/>
              <a:t> a </a:t>
            </a:r>
            <a:r>
              <a:rPr lang="en-US" dirty="0" err="1" smtClean="0"/>
              <a:t>hledání</a:t>
            </a:r>
            <a:r>
              <a:rPr lang="en-US" dirty="0" smtClean="0"/>
              <a:t> </a:t>
            </a:r>
            <a:r>
              <a:rPr lang="en-US" dirty="0" err="1" smtClean="0"/>
              <a:t>společné</a:t>
            </a:r>
            <a:r>
              <a:rPr lang="en-US" dirty="0" smtClean="0"/>
              <a:t> </a:t>
            </a:r>
            <a:r>
              <a:rPr lang="en-US" dirty="0" err="1" smtClean="0"/>
              <a:t>řeči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POLITICKÝ SYSTÉM, MOC, AUTORITA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Politický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 – je </a:t>
            </a:r>
            <a:r>
              <a:rPr lang="en-US" dirty="0" err="1" smtClean="0"/>
              <a:t>součástí</a:t>
            </a:r>
            <a:r>
              <a:rPr lang="en-US" dirty="0" smtClean="0"/>
              <a:t> </a:t>
            </a:r>
            <a:r>
              <a:rPr lang="en-US" dirty="0" err="1" smtClean="0"/>
              <a:t>celkového</a:t>
            </a:r>
            <a:r>
              <a:rPr lang="en-US" dirty="0" smtClean="0"/>
              <a:t> </a:t>
            </a:r>
            <a:r>
              <a:rPr lang="en-US" dirty="0" err="1" smtClean="0"/>
              <a:t>sociálního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endParaRPr lang="en-US" dirty="0" smtClean="0"/>
          </a:p>
          <a:p>
            <a:r>
              <a:rPr lang="en-US" dirty="0" err="1" smtClean="0"/>
              <a:t>zahrnuje</a:t>
            </a:r>
            <a:r>
              <a:rPr lang="en-US" dirty="0" smtClean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aktivity</a:t>
            </a:r>
            <a:r>
              <a:rPr lang="en-US" dirty="0" smtClean="0"/>
              <a:t> </a:t>
            </a:r>
            <a:r>
              <a:rPr lang="en-US" dirty="0" err="1" smtClean="0"/>
              <a:t>související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vykonáváním</a:t>
            </a:r>
            <a:r>
              <a:rPr lang="en-US" dirty="0" smtClean="0"/>
              <a:t> </a:t>
            </a:r>
            <a:r>
              <a:rPr lang="en-US" dirty="0" err="1" smtClean="0"/>
              <a:t>politiky</a:t>
            </a:r>
            <a:r>
              <a:rPr lang="en-US" dirty="0" smtClean="0"/>
              <a:t>: </a:t>
            </a:r>
            <a:r>
              <a:rPr lang="en-US" dirty="0" err="1" smtClean="0"/>
              <a:t>volby</a:t>
            </a:r>
            <a:r>
              <a:rPr lang="en-US" dirty="0" smtClean="0"/>
              <a:t>, </a:t>
            </a:r>
            <a:r>
              <a:rPr lang="en-US" dirty="0" err="1" smtClean="0"/>
              <a:t>volební</a:t>
            </a:r>
            <a:r>
              <a:rPr lang="en-US" dirty="0" smtClean="0"/>
              <a:t> </a:t>
            </a:r>
            <a:r>
              <a:rPr lang="en-US" dirty="0" err="1" smtClean="0"/>
              <a:t>kampa</a:t>
            </a:r>
            <a:r>
              <a:rPr lang="en-US" dirty="0" err="1" smtClean="0"/>
              <a:t>ň</a:t>
            </a:r>
            <a:r>
              <a:rPr lang="en-US" dirty="0" smtClean="0"/>
              <a:t>,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a </a:t>
            </a:r>
            <a:r>
              <a:rPr lang="en-US" dirty="0" err="1" smtClean="0"/>
              <a:t>hnutí</a:t>
            </a:r>
            <a:r>
              <a:rPr lang="en-US" dirty="0" smtClean="0"/>
              <a:t>,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R. Dahl: </a:t>
            </a:r>
            <a:r>
              <a:rPr lang="en-US" i="1" dirty="0" smtClean="0"/>
              <a:t>“</a:t>
            </a:r>
            <a:r>
              <a:rPr lang="en-US" i="1" dirty="0" err="1" smtClean="0"/>
              <a:t>P</a:t>
            </a:r>
            <a:r>
              <a:rPr lang="en-US" i="1" dirty="0" err="1" smtClean="0"/>
              <a:t>olitický</a:t>
            </a:r>
            <a:r>
              <a:rPr lang="en-US" i="1" dirty="0" smtClean="0"/>
              <a:t> </a:t>
            </a:r>
            <a:r>
              <a:rPr lang="en-US" i="1" dirty="0" err="1" smtClean="0"/>
              <a:t>systém</a:t>
            </a:r>
            <a:r>
              <a:rPr lang="en-US" i="1" dirty="0" smtClean="0"/>
              <a:t> je </a:t>
            </a:r>
            <a:r>
              <a:rPr lang="en-US" i="1" dirty="0" err="1" smtClean="0"/>
              <a:t>trvalý</a:t>
            </a:r>
            <a:r>
              <a:rPr lang="en-US" i="1" dirty="0" smtClean="0"/>
              <a:t> model </a:t>
            </a:r>
            <a:r>
              <a:rPr lang="en-US" i="1" dirty="0" err="1" smtClean="0"/>
              <a:t>lidských</a:t>
            </a:r>
            <a:r>
              <a:rPr lang="en-US" i="1" dirty="0" smtClean="0"/>
              <a:t> </a:t>
            </a:r>
            <a:r>
              <a:rPr lang="en-US" i="1" dirty="0" err="1" smtClean="0"/>
              <a:t>vztahů</a:t>
            </a:r>
            <a:r>
              <a:rPr lang="en-US" i="1" dirty="0" smtClean="0"/>
              <a:t>, </a:t>
            </a:r>
            <a:r>
              <a:rPr lang="en-US" i="1" dirty="0" err="1" smtClean="0"/>
              <a:t>které</a:t>
            </a:r>
            <a:r>
              <a:rPr lang="en-US" i="1" dirty="0" smtClean="0"/>
              <a:t> </a:t>
            </a:r>
            <a:r>
              <a:rPr lang="en-US" i="1" dirty="0" err="1" smtClean="0"/>
              <a:t>zahrnují</a:t>
            </a:r>
            <a:r>
              <a:rPr lang="en-US" i="1" dirty="0" smtClean="0"/>
              <a:t> do </a:t>
            </a:r>
            <a:r>
              <a:rPr lang="en-US" i="1" dirty="0" err="1" smtClean="0"/>
              <a:t>značné</a:t>
            </a:r>
            <a:r>
              <a:rPr lang="en-US" i="1" dirty="0" smtClean="0"/>
              <a:t> </a:t>
            </a:r>
            <a:r>
              <a:rPr lang="en-US" i="1" dirty="0" err="1" smtClean="0"/>
              <a:t>míry</a:t>
            </a:r>
            <a:r>
              <a:rPr lang="en-US" i="1" dirty="0" smtClean="0"/>
              <a:t> </a:t>
            </a:r>
            <a:r>
              <a:rPr lang="en-US" i="1" dirty="0" err="1" smtClean="0"/>
              <a:t>moc</a:t>
            </a:r>
            <a:r>
              <a:rPr lang="en-US" i="1" dirty="0" smtClean="0"/>
              <a:t>, </a:t>
            </a:r>
            <a:r>
              <a:rPr lang="en-US" i="1" dirty="0" err="1" smtClean="0"/>
              <a:t>vládu</a:t>
            </a:r>
            <a:r>
              <a:rPr lang="en-US" i="1" dirty="0" smtClean="0"/>
              <a:t> </a:t>
            </a:r>
            <a:r>
              <a:rPr lang="en-US" i="1" dirty="0" err="1" smtClean="0"/>
              <a:t>nebo</a:t>
            </a:r>
            <a:r>
              <a:rPr lang="en-US" i="1" dirty="0" smtClean="0"/>
              <a:t> </a:t>
            </a:r>
            <a:r>
              <a:rPr lang="en-US" i="1" dirty="0" err="1" smtClean="0"/>
              <a:t>autoritu</a:t>
            </a:r>
            <a:r>
              <a:rPr lang="en-US" i="1" dirty="0" smtClean="0"/>
              <a:t>.”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125</TotalTime>
  <Words>653</Words>
  <Application>Microsoft Macintosh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Politologie</vt:lpstr>
      <vt:lpstr>Politologie jako věda</vt:lpstr>
      <vt:lpstr>Jednotlivé disciplíny politologie</vt:lpstr>
      <vt:lpstr>Metody politologie</vt:lpstr>
      <vt:lpstr>Vztah k ostatním vědám, Vývoj politologie</vt:lpstr>
      <vt:lpstr>POLITIKA</vt:lpstr>
      <vt:lpstr>Desatero správného politika</vt:lpstr>
      <vt:lpstr>Politika, politický program, politický konflikt</vt:lpstr>
      <vt:lpstr>POLITICKÝ SYSTÉM, MOC, AUTORITA</vt:lpstr>
      <vt:lpstr>MOC</vt:lpstr>
      <vt:lpstr>Legalita a legitimita MOCI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Politologie</dc:title>
  <dc:creator>Erik</dc:creator>
  <cp:lastModifiedBy>Erik</cp:lastModifiedBy>
  <cp:revision>4</cp:revision>
  <dcterms:created xsi:type="dcterms:W3CDTF">2014-10-12T09:30:00Z</dcterms:created>
  <dcterms:modified xsi:type="dcterms:W3CDTF">2014-10-12T10:40:46Z</dcterms:modified>
</cp:coreProperties>
</file>