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60" r:id="rId5"/>
    <p:sldId id="264" r:id="rId6"/>
    <p:sldId id="265" r:id="rId7"/>
    <p:sldId id="259" r:id="rId8"/>
    <p:sldId id="262" r:id="rId9"/>
    <p:sldId id="261" r:id="rId10"/>
    <p:sldId id="263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DCB049C-9429-47DA-8996-E56EE8EF0F6D}" type="datetimeFigureOut">
              <a:rPr lang="cs-CZ" smtClean="0"/>
              <a:t>29.2.2016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52FBD95-7998-49EE-ABD0-47A1C7C8CAD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049C-9429-47DA-8996-E56EE8EF0F6D}" type="datetimeFigureOut">
              <a:rPr lang="cs-CZ" smtClean="0"/>
              <a:t>29.2.2016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BD95-7998-49EE-ABD0-47A1C7C8CA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049C-9429-47DA-8996-E56EE8EF0F6D}" type="datetimeFigureOut">
              <a:rPr lang="cs-CZ" smtClean="0"/>
              <a:t>29.2.2016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BD95-7998-49EE-ABD0-47A1C7C8CA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DCB049C-9429-47DA-8996-E56EE8EF0F6D}" type="datetimeFigureOut">
              <a:rPr lang="cs-CZ" smtClean="0"/>
              <a:t>29.2.2016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52FBD95-7998-49EE-ABD0-47A1C7C8CAD3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DCB049C-9429-47DA-8996-E56EE8EF0F6D}" type="datetimeFigureOut">
              <a:rPr lang="cs-CZ" smtClean="0"/>
              <a:t>29.2.2016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52FBD95-7998-49EE-ABD0-47A1C7C8CAD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049C-9429-47DA-8996-E56EE8EF0F6D}" type="datetimeFigureOut">
              <a:rPr lang="cs-CZ" smtClean="0"/>
              <a:t>29.2.2016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BD95-7998-49EE-ABD0-47A1C7C8CAD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049C-9429-47DA-8996-E56EE8EF0F6D}" type="datetimeFigureOut">
              <a:rPr lang="cs-CZ" smtClean="0"/>
              <a:t>29.2.2016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BD95-7998-49EE-ABD0-47A1C7C8CAD3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DCB049C-9429-47DA-8996-E56EE8EF0F6D}" type="datetimeFigureOut">
              <a:rPr lang="cs-CZ" smtClean="0"/>
              <a:t>29.2.2016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52FBD95-7998-49EE-ABD0-47A1C7C8CAD3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049C-9429-47DA-8996-E56EE8EF0F6D}" type="datetimeFigureOut">
              <a:rPr lang="cs-CZ" smtClean="0"/>
              <a:t>29.2.2016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BD95-7998-49EE-ABD0-47A1C7C8CA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DCB049C-9429-47DA-8996-E56EE8EF0F6D}" type="datetimeFigureOut">
              <a:rPr lang="cs-CZ" smtClean="0"/>
              <a:t>29.2.2016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52FBD95-7998-49EE-ABD0-47A1C7C8CAD3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DCB049C-9429-47DA-8996-E56EE8EF0F6D}" type="datetimeFigureOut">
              <a:rPr lang="cs-CZ" smtClean="0"/>
              <a:t>29.2.2016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52FBD95-7998-49EE-ABD0-47A1C7C8CAD3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DCB049C-9429-47DA-8996-E56EE8EF0F6D}" type="datetimeFigureOut">
              <a:rPr lang="cs-CZ" smtClean="0"/>
              <a:t>29.2.2016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52FBD95-7998-49EE-ABD0-47A1C7C8CAD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Normální a patologické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86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Sociologické teorie vzniku deviací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1. teorie diferenciované asociace</a:t>
            </a:r>
          </a:p>
          <a:p>
            <a:pPr lvl="1"/>
            <a:r>
              <a:rPr lang="cs-CZ" dirty="0" smtClean="0"/>
              <a:t>vliv prostředí, kde jednici vyrůstají</a:t>
            </a:r>
          </a:p>
          <a:p>
            <a:endParaRPr lang="cs-CZ" dirty="0"/>
          </a:p>
          <a:p>
            <a:r>
              <a:rPr lang="cs-CZ" dirty="0" smtClean="0"/>
              <a:t>2. teorie anomie</a:t>
            </a:r>
          </a:p>
          <a:p>
            <a:pPr lvl="1"/>
            <a:r>
              <a:rPr lang="cs-CZ" dirty="0" smtClean="0"/>
              <a:t>anomie – stav bezmocnosti, ztráty norem a hodnot</a:t>
            </a:r>
          </a:p>
          <a:p>
            <a:pPr lvl="1"/>
            <a:r>
              <a:rPr lang="cs-CZ" dirty="0"/>
              <a:t>E. </a:t>
            </a:r>
            <a:r>
              <a:rPr lang="cs-CZ" dirty="0" err="1" smtClean="0"/>
              <a:t>Durkeim</a:t>
            </a:r>
            <a:r>
              <a:rPr lang="cs-CZ" dirty="0" smtClean="0"/>
              <a:t> – problematika sebevražd</a:t>
            </a:r>
          </a:p>
          <a:p>
            <a:pPr lvl="1"/>
            <a:endParaRPr lang="cs-CZ" dirty="0"/>
          </a:p>
          <a:p>
            <a:r>
              <a:rPr lang="cs-CZ" dirty="0" smtClean="0"/>
              <a:t>3. teorie deviantní subkultury</a:t>
            </a:r>
          </a:p>
          <a:p>
            <a:pPr lvl="1"/>
            <a:r>
              <a:rPr lang="cs-CZ" dirty="0" smtClean="0"/>
              <a:t>sociální, etnické </a:t>
            </a:r>
            <a:r>
              <a:rPr lang="cs-CZ" dirty="0" err="1" smtClean="0"/>
              <a:t>gheto</a:t>
            </a:r>
            <a:r>
              <a:rPr lang="cs-CZ" dirty="0" smtClean="0"/>
              <a:t> –jiné normy a pravidla</a:t>
            </a:r>
          </a:p>
          <a:p>
            <a:pPr lvl="1"/>
            <a:r>
              <a:rPr lang="cs-CZ" dirty="0" smtClean="0"/>
              <a:t>subkultura</a:t>
            </a:r>
            <a:endParaRPr lang="cs-CZ" dirty="0"/>
          </a:p>
          <a:p>
            <a:r>
              <a:rPr lang="cs-CZ" dirty="0" smtClean="0"/>
              <a:t>4. teorie </a:t>
            </a:r>
            <a:r>
              <a:rPr lang="cs-CZ" dirty="0" err="1" smtClean="0"/>
              <a:t>etiketizace</a:t>
            </a:r>
            <a:endParaRPr lang="cs-CZ" dirty="0" smtClean="0"/>
          </a:p>
          <a:p>
            <a:pPr lvl="1"/>
            <a:r>
              <a:rPr lang="cs-CZ" dirty="0" smtClean="0"/>
              <a:t>tentýž čin může být etiketován jinak (podnikání, zlodějina)</a:t>
            </a:r>
          </a:p>
          <a:p>
            <a:pPr lvl="1"/>
            <a:r>
              <a:rPr lang="cs-CZ" dirty="0" smtClean="0"/>
              <a:t>není podstatné, co se stane, ale jakou to dostane nálepku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09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Normy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</a:t>
            </a:r>
            <a:r>
              <a:rPr lang="cs-CZ" dirty="0" smtClean="0"/>
              <a:t>e společnosti – socializace</a:t>
            </a:r>
          </a:p>
          <a:p>
            <a:r>
              <a:rPr lang="cs-CZ" dirty="0" smtClean="0"/>
              <a:t>odchylka od normy - Deviace</a:t>
            </a:r>
          </a:p>
          <a:p>
            <a:r>
              <a:rPr lang="cs-CZ" dirty="0"/>
              <a:t>p</a:t>
            </a:r>
            <a:r>
              <a:rPr lang="cs-CZ" dirty="0" smtClean="0"/>
              <a:t>řijetí pravidel – INTERIORIZACE (zvnitřnění)</a:t>
            </a:r>
          </a:p>
          <a:p>
            <a:r>
              <a:rPr lang="cs-CZ" dirty="0" smtClean="0"/>
              <a:t>Sociální kontrola </a:t>
            </a:r>
          </a:p>
          <a:p>
            <a:pPr lvl="1"/>
            <a:r>
              <a:rPr lang="cs-CZ" dirty="0" smtClean="0"/>
              <a:t>neformální – malé soc. skupiny - kritika, odsouzení</a:t>
            </a:r>
          </a:p>
          <a:p>
            <a:pPr lvl="1"/>
            <a:r>
              <a:rPr lang="cs-CZ" dirty="0" smtClean="0"/>
              <a:t>formální – policie, soudy – pokuty, tresty</a:t>
            </a:r>
          </a:p>
          <a:p>
            <a:pPr marL="0" indent="0">
              <a:buNone/>
            </a:pPr>
            <a:endParaRPr lang="cs-CZ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 smtClean="0"/>
              <a:t>rizika – nedemokratické režimy, tlak party (peer </a:t>
            </a:r>
            <a:r>
              <a:rPr lang="cs-CZ" dirty="0" err="1" smtClean="0"/>
              <a:t>presure</a:t>
            </a:r>
            <a:r>
              <a:rPr lang="cs-CZ" dirty="0" smtClean="0"/>
              <a:t>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 smtClean="0"/>
              <a:t>Konformita – normativní chování video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633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dirty="0" smtClean="0"/>
              <a:t>                  P      </a:t>
            </a:r>
            <a:r>
              <a:rPr lang="cs-CZ" dirty="0" err="1" smtClean="0"/>
              <a:t>Panoptikon</a:t>
            </a:r>
            <a:endParaRPr lang="cs-CZ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1391" y="2790220"/>
            <a:ext cx="5881538" cy="394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62672" cy="37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23528" y="371295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Jeremy</a:t>
            </a:r>
            <a:r>
              <a:rPr lang="cs-CZ" dirty="0" smtClean="0"/>
              <a:t> </a:t>
            </a:r>
            <a:r>
              <a:rPr lang="cs-CZ" dirty="0" err="1" smtClean="0"/>
              <a:t>Bertham</a:t>
            </a:r>
            <a:r>
              <a:rPr lang="cs-CZ" dirty="0" smtClean="0"/>
              <a:t>, 1791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788024" y="242088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Kuba - vězení</a:t>
            </a: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99545"/>
            <a:ext cx="23812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0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normalita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1. statisticky – odlišení od normálu</a:t>
            </a:r>
          </a:p>
          <a:p>
            <a:pPr lvl="1"/>
            <a:r>
              <a:rPr lang="cs-CZ" dirty="0" smtClean="0"/>
              <a:t>křivka normálního rozložení (</a:t>
            </a:r>
            <a:r>
              <a:rPr lang="cs-CZ" dirty="0" err="1" smtClean="0"/>
              <a:t>gausova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Výrazné </a:t>
            </a:r>
            <a:r>
              <a:rPr lang="cs-CZ" dirty="0" err="1" smtClean="0"/>
              <a:t>mezikult</a:t>
            </a:r>
            <a:r>
              <a:rPr lang="cs-CZ" dirty="0" smtClean="0"/>
              <a:t>. rozdíly (kanibalismus, rozvod)</a:t>
            </a:r>
          </a:p>
          <a:p>
            <a:pPr lvl="1"/>
            <a:r>
              <a:rPr lang="cs-CZ" dirty="0" smtClean="0"/>
              <a:t>např. antisemitismus – deviantní patologické chování</a:t>
            </a:r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r>
              <a:rPr lang="cs-CZ" dirty="0" smtClean="0"/>
              <a:t>2. normativní hledisko</a:t>
            </a:r>
          </a:p>
          <a:p>
            <a:pPr lvl="1"/>
            <a:r>
              <a:rPr lang="cs-CZ" dirty="0" smtClean="0"/>
              <a:t>př. antisemitismus v nacistickém Německu uzákoněn (zákony na ochranu krve…)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732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84291"/>
            <a:ext cx="7467600" cy="430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4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24" y="476672"/>
            <a:ext cx="795052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69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deviace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různé příčiny – biologické, psychické, psychiatrické, sociální, sociokulturní</a:t>
            </a:r>
          </a:p>
          <a:p>
            <a:r>
              <a:rPr lang="cs-CZ" dirty="0" smtClean="0"/>
              <a:t>časové hledisko</a:t>
            </a:r>
          </a:p>
          <a:p>
            <a:r>
              <a:rPr lang="cs-CZ" dirty="0" smtClean="0"/>
              <a:t>pouze některé odchylky chápány jako deviace, záleží na toleranci společnosti</a:t>
            </a:r>
          </a:p>
          <a:p>
            <a:endParaRPr lang="cs-CZ" dirty="0"/>
          </a:p>
          <a:p>
            <a:r>
              <a:rPr lang="cs-CZ" dirty="0" smtClean="0"/>
              <a:t>hledisko sociologie – ne to, co se děje v nás, ale co vyvolá reakci ostatních</a:t>
            </a:r>
          </a:p>
          <a:p>
            <a:r>
              <a:rPr lang="cs-CZ" dirty="0" smtClean="0"/>
              <a:t>závisí na společenském kontextu (homosexualita)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810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</a:t>
            </a:r>
            <a:r>
              <a:rPr lang="cs-CZ" dirty="0" smtClean="0"/>
              <a:t>sou všechny deviace patologické?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patologické jsou ty, které ohrožují společnost</a:t>
            </a:r>
          </a:p>
          <a:p>
            <a:r>
              <a:rPr lang="cs-CZ" dirty="0" smtClean="0"/>
              <a:t>část patologických jevů, trestní postih</a:t>
            </a:r>
          </a:p>
          <a:p>
            <a:pPr lvl="1"/>
            <a:r>
              <a:rPr lang="cs-CZ" dirty="0" smtClean="0"/>
              <a:t>kriminalita</a:t>
            </a:r>
            <a:endParaRPr lang="cs-CZ" dirty="0" smtClean="0"/>
          </a:p>
          <a:p>
            <a:r>
              <a:rPr lang="cs-CZ" dirty="0" smtClean="0"/>
              <a:t>individuální patologie, ale vliv na společnost</a:t>
            </a:r>
          </a:p>
          <a:p>
            <a:pPr lvl="1"/>
            <a:r>
              <a:rPr lang="cs-CZ" dirty="0" smtClean="0"/>
              <a:t>alkoholismus</a:t>
            </a:r>
          </a:p>
          <a:p>
            <a:pPr lvl="1"/>
            <a:r>
              <a:rPr lang="cs-CZ" dirty="0" smtClean="0"/>
              <a:t>drogová závislost</a:t>
            </a:r>
          </a:p>
          <a:p>
            <a:pPr lvl="1"/>
            <a:r>
              <a:rPr lang="cs-CZ" dirty="0" smtClean="0"/>
              <a:t>gamblerství</a:t>
            </a:r>
          </a:p>
          <a:p>
            <a:pPr lvl="1"/>
            <a:r>
              <a:rPr lang="cs-CZ" dirty="0" smtClean="0"/>
              <a:t>sebevražednost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584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má vliv na vznik deviací?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mozkové disfunkce</a:t>
            </a:r>
          </a:p>
          <a:p>
            <a:r>
              <a:rPr lang="cs-CZ" dirty="0" smtClean="0"/>
              <a:t>sociální – neexistence rodiny, špatné fungování</a:t>
            </a:r>
          </a:p>
          <a:p>
            <a:r>
              <a:rPr lang="cs-CZ" dirty="0" smtClean="0"/>
              <a:t>vliv party – peer </a:t>
            </a:r>
            <a:r>
              <a:rPr lang="cs-CZ" dirty="0" err="1" smtClean="0"/>
              <a:t>presure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555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135</TotalTime>
  <Words>293</Words>
  <Application>Microsoft Office PowerPoint</Application>
  <PresentationFormat>Předvádění na obrazovce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Arkýř</vt:lpstr>
      <vt:lpstr>Normální a patologické</vt:lpstr>
      <vt:lpstr>Normy</vt:lpstr>
      <vt:lpstr>                   P      Panoptikon</vt:lpstr>
      <vt:lpstr>normalita</vt:lpstr>
      <vt:lpstr>Prezentace aplikace PowerPoint</vt:lpstr>
      <vt:lpstr>Prezentace aplikace PowerPoint</vt:lpstr>
      <vt:lpstr>Sociální deviace</vt:lpstr>
      <vt:lpstr>Jsou všechny deviace patologické?</vt:lpstr>
      <vt:lpstr>Co má vliv na vznik deviací?</vt:lpstr>
      <vt:lpstr>Sociologické teorie vzniku deviací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Normální a patologické</dc:title>
  <dc:creator>Štěpána Vnoučková</dc:creator>
  <cp:lastModifiedBy>Štěpána Vnoučková</cp:lastModifiedBy>
  <cp:revision>9</cp:revision>
  <dcterms:created xsi:type="dcterms:W3CDTF">2016-02-29T12:35:35Z</dcterms:created>
  <dcterms:modified xsi:type="dcterms:W3CDTF">2016-02-29T14:50:36Z</dcterms:modified>
</cp:coreProperties>
</file>