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behaviorismus - city  veget reakce, myšlení - pohyb svalů, mluvení potichu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205825"/>
            <a:ext cx="4045199" cy="1509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68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991475"/>
            <a:ext cx="8520599" cy="19178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b="1" sz="14000"/>
            </a:lvl1pPr>
            <a:lvl2pPr lvl="1" algn="ctr">
              <a:spcBef>
                <a:spcPts val="0"/>
              </a:spcBef>
              <a:buSzPct val="100000"/>
              <a:defRPr b="1" sz="14000"/>
            </a:lvl2pPr>
            <a:lvl3pPr lvl="2" algn="ctr">
              <a:spcBef>
                <a:spcPts val="0"/>
              </a:spcBef>
              <a:buSzPct val="100000"/>
              <a:defRPr b="1" sz="14000"/>
            </a:lvl3pPr>
            <a:lvl4pPr lvl="3" algn="ctr">
              <a:spcBef>
                <a:spcPts val="0"/>
              </a:spcBef>
              <a:buSzPct val="100000"/>
              <a:defRPr b="1" sz="14000"/>
            </a:lvl4pPr>
            <a:lvl5pPr lvl="4" algn="ctr">
              <a:spcBef>
                <a:spcPts val="0"/>
              </a:spcBef>
              <a:buSzPct val="100000"/>
              <a:defRPr b="1" sz="14000"/>
            </a:lvl5pPr>
            <a:lvl6pPr lvl="5" algn="ctr">
              <a:spcBef>
                <a:spcPts val="0"/>
              </a:spcBef>
              <a:buSzPct val="100000"/>
              <a:defRPr b="1" sz="14000"/>
            </a:lvl6pPr>
            <a:lvl7pPr lvl="6" algn="ctr">
              <a:spcBef>
                <a:spcPts val="0"/>
              </a:spcBef>
              <a:buSzPct val="100000"/>
              <a:defRPr b="1" sz="14000"/>
            </a:lvl7pPr>
            <a:lvl8pPr lvl="7" algn="ctr">
              <a:spcBef>
                <a:spcPts val="0"/>
              </a:spcBef>
              <a:buSzPct val="100000"/>
              <a:defRPr b="1" sz="14000"/>
            </a:lvl8pPr>
            <a:lvl9pPr lvl="8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071300"/>
            <a:ext cx="8520599" cy="901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Dějiny psychologie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současná psychologie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AutoNum type="arabicParenR"/>
            </a:pPr>
            <a:r>
              <a:rPr lang="cs"/>
              <a:t>Hlubinná psychologie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599" cy="377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- za běžnými projevy našeho prožívání hledá hlubší vrstvu působících činitelů a jejich potlačení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psychoanalýza - vychází od S. Freuda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podvědomí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analytická psychologie - C. G. Jung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pojem kolektivní nevědomí, archetypy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individualistická psychologie  - A. Adler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neopsychoanalýza - E. From, K. Horneová, H.S. Sulivan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2) Neobehaviorismus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vychází z Behaviorismu - J.B. Watson, B. F. Skinner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chování jako sled naučených odpovědí  S - 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E.C. Tolman - krysy v bludišti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v popředí důraz na chování, ale už i pochody uvnitř člověka S - O - R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chování je směřování organismu k orientaci v prostředí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chování je podmíněné vnitřním stavem např. motivací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ale stále hraje hlavní roli vnější podnět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3) kognitivní psychologie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navazuje na gestaltismus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využití předchozích zkušenností za účelem lepší orientace v nových situacích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vytváření vnitřních obrazů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šimpanz Sultán - banány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J. Piaget -  fáze kognitivního vývoje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4) humanistická psychologie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zakladatel A. Maslow -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svoboda a seberealizace, sebevyjádření člověka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kým člověk je - indentita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Carl Rogers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společnost tlaky na potlačení sebe sama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Transpersonální psychologie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mimořádné stavy vědomí (medikace, LSD, holotropní dýchání)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zkušenosti a zážitky přesahující čas a prostor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Stanislav Grof - český psychiatr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psychologie jako věda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psychologie má: 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 pojmový aparát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rozvíjí teorie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systém metod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-  dělí se na základní (teoretickou) a praktickou (aplikovaná)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cs"/>
              <a:t>základní - obecná psychologie, psychologie osobnosti, sociální psychologie, vývojová psychologie, psychopatologie, psycholingvistika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cs"/>
              <a:t>praktická - klinická psychologie, pedagogická psychologie, forenzní psychologie, psychologie: sportu, práce, umění, ekonomická, obchodu, reklamy, dopravy, životního prostředí 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