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6" r:id="rId8"/>
    <p:sldId id="265" r:id="rId9"/>
    <p:sldId id="268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C88"/>
    <a:srgbClr val="FFD13F"/>
    <a:srgbClr val="083A68"/>
    <a:srgbClr val="DEA900"/>
    <a:srgbClr val="349CDC"/>
    <a:srgbClr val="094275"/>
    <a:srgbClr val="FFE285"/>
    <a:srgbClr val="061730"/>
    <a:srgbClr val="061934"/>
    <a:srgbClr val="061B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17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ED89-566C-454D-8022-4B04EAD562F4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45DC-CEC2-4898-B7D7-A8AB38AA0E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commons.wikimedia.org/wiki/File:Flag_of_the_president_of_the_Czech_Republic.svg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Edvard_Bene%C5%A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17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8676456" cy="1254001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DEMOKRACIE ZA PRVNÍ REPUBLIKY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11960" y="5085184"/>
            <a:ext cx="1080120" cy="1008112"/>
          </a:xfrm>
        </p:spPr>
        <p:txBody>
          <a:bodyPr>
            <a:normAutofit/>
          </a:bodyPr>
          <a:lstStyle/>
          <a:p>
            <a:endParaRPr lang="cs-CZ" sz="1600" dirty="0"/>
          </a:p>
        </p:txBody>
      </p:sp>
      <p:pic>
        <p:nvPicPr>
          <p:cNvPr id="4" name="Picture 6" descr="http://www.kralovstvimap.cz/fotocache/bigorig/10206.jpg"/>
          <p:cNvPicPr>
            <a:picLocks noChangeAspect="1" noChangeArrowheads="1"/>
          </p:cNvPicPr>
          <p:nvPr/>
        </p:nvPicPr>
        <p:blipFill>
          <a:blip r:embed="rId2" cstate="print"/>
          <a:srcRect l="1047" t="2187" r="1108" b="2951"/>
          <a:stretch>
            <a:fillRect/>
          </a:stretch>
        </p:blipFill>
        <p:spPr bwMode="auto">
          <a:xfrm>
            <a:off x="1619672" y="3501008"/>
            <a:ext cx="6110288" cy="311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DĚKUJI ZA POZORNOST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16" name="Picture 8" descr="http://upload.wikimedia.org/wikipedia/commons/thumb/f/fc/Flag_of_the_president_of_the_Czech_Republic.svg/220px-Flag_of_the_president_of_the_Czech_Republic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916832"/>
            <a:ext cx="3504431" cy="3504431"/>
          </a:xfrm>
          <a:prstGeom prst="rect">
            <a:avLst/>
          </a:prstGeom>
          <a:noFill/>
          <a:ln w="1270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17" name="Picture 2" descr="TOMÁŠ GARRIGUE MASARYK"/>
          <p:cNvPicPr>
            <a:picLocks noChangeAspect="1" noChangeArrowheads="1"/>
          </p:cNvPicPr>
          <p:nvPr/>
        </p:nvPicPr>
        <p:blipFill>
          <a:blip r:embed="rId4" cstate="print"/>
          <a:srcRect t="1666" b="5444"/>
          <a:stretch>
            <a:fillRect/>
          </a:stretch>
        </p:blipFill>
        <p:spPr bwMode="auto">
          <a:xfrm>
            <a:off x="251520" y="1929928"/>
            <a:ext cx="2336800" cy="3443288"/>
          </a:xfrm>
          <a:prstGeom prst="rect">
            <a:avLst/>
          </a:prstGeom>
          <a:noFill/>
          <a:ln w="1270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18" name="Picture 8" descr="http://www.volynevdolyne.cz/wp-content/uploads/2011/12/vaclav_havel1.jpg"/>
          <p:cNvPicPr>
            <a:picLocks noChangeAspect="1" noChangeArrowheads="1"/>
          </p:cNvPicPr>
          <p:nvPr/>
        </p:nvPicPr>
        <p:blipFill>
          <a:blip r:embed="rId5" cstate="print"/>
          <a:srcRect l="5882" t="6935" b="3316"/>
          <a:stretch>
            <a:fillRect/>
          </a:stretch>
        </p:blipFill>
        <p:spPr bwMode="auto">
          <a:xfrm>
            <a:off x="6444208" y="1916832"/>
            <a:ext cx="2432050" cy="3473451"/>
          </a:xfrm>
          <a:prstGeom prst="rect">
            <a:avLst/>
          </a:prstGeom>
          <a:noFill/>
          <a:ln w="12700">
            <a:solidFill>
              <a:srgbClr val="FFC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MOC </a:t>
            </a:r>
            <a:r>
              <a:rPr lang="cs-CZ" dirty="0" smtClean="0">
                <a:solidFill>
                  <a:srgbClr val="FFC000"/>
                </a:solidFill>
              </a:rPr>
              <a:t>ZÁKONODÁRNÁ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Národní shromáždění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Poslanecká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sněmovna (PS)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300 členů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6 let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v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oliči – 21 let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oslanci – 30 let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Senát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150 členů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8 let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voliči – 26 let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senátoři – 45 let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Volný mandát – jen teoreticky</a:t>
            </a:r>
          </a:p>
          <a:p>
            <a:pPr lvl="1"/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>
              <a:solidFill>
                <a:srgbClr val="FFE285"/>
              </a:solidFill>
              <a:latin typeface="Arial Narrow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</a:rPr>
              <a:t>ČESKÁ </a:t>
            </a:r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Parlament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Poslanecká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sněmovna (PS)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200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členů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4 roky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v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oliči – 18 let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oslanci – 21 let</a:t>
            </a:r>
            <a:endParaRPr lang="cs-CZ" sz="1800" dirty="0">
              <a:solidFill>
                <a:srgbClr val="FFE285"/>
              </a:solidFill>
              <a:latin typeface="Arial Narrow" pitchFamily="34" charset="0"/>
            </a:endParaRP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Senát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81 členů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6 let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v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oliči – 18 let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s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enátoři – 40 let</a:t>
            </a: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MOC </a:t>
            </a:r>
            <a:r>
              <a:rPr lang="cs-CZ" dirty="0" smtClean="0">
                <a:solidFill>
                  <a:srgbClr val="FFC000"/>
                </a:solidFill>
              </a:rPr>
              <a:t>VÝKONNÁ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Prezident – T.G.M., E.B.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volba – nepřímo – obě komory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7 let, max. 2x 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v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ýjimka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– T.G. Masaryk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rezident – 35 let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pravomoci - zpráva o stavu státu</a:t>
            </a:r>
            <a:endParaRPr lang="cs-CZ" sz="1800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>
              <a:solidFill>
                <a:srgbClr val="FFE285"/>
              </a:solidFill>
              <a:latin typeface="Arial Narrow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</a:rPr>
              <a:t>ČESKÁ </a:t>
            </a:r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Prezident – M. Zeman</a:t>
            </a:r>
          </a:p>
          <a:p>
            <a:pPr lvl="1"/>
            <a:r>
              <a:rPr lang="cs-CZ" sz="1800" dirty="0">
                <a:solidFill>
                  <a:srgbClr val="FFE285"/>
                </a:solidFill>
                <a:latin typeface="Arial Narrow" pitchFamily="34" charset="0"/>
              </a:rPr>
              <a:t>v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olba – přímo – lid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5 let, max. 2x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b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ez výjimky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prezident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–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40 let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ravomoci – velmi podobné</a:t>
            </a:r>
            <a:endParaRPr lang="cs-CZ" sz="1800" dirty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  <p:pic>
        <p:nvPicPr>
          <p:cNvPr id="7" name="Picture 2" descr="TOMÁŠ GARRIGUE MASARYK"/>
          <p:cNvPicPr>
            <a:picLocks noChangeAspect="1" noChangeArrowheads="1"/>
          </p:cNvPicPr>
          <p:nvPr/>
        </p:nvPicPr>
        <p:blipFill>
          <a:blip r:embed="rId2" cstate="print"/>
          <a:srcRect t="1666" b="5444"/>
          <a:stretch>
            <a:fillRect/>
          </a:stretch>
        </p:blipFill>
        <p:spPr bwMode="auto">
          <a:xfrm>
            <a:off x="971600" y="4378200"/>
            <a:ext cx="1506036" cy="2219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Edvard Beneš">
            <a:hlinkClick r:id="rId3" tooltip="Edvard Beneš"/>
          </p:cNvPr>
          <p:cNvPicPr>
            <a:picLocks noChangeAspect="1" noChangeArrowheads="1"/>
          </p:cNvPicPr>
          <p:nvPr/>
        </p:nvPicPr>
        <p:blipFill>
          <a:blip r:embed="rId4" cstate="print"/>
          <a:srcRect r="16667"/>
          <a:stretch>
            <a:fillRect/>
          </a:stretch>
        </p:blipFill>
        <p:spPr bwMode="auto">
          <a:xfrm>
            <a:off x="2627784" y="4381117"/>
            <a:ext cx="1440160" cy="2216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https://encrypted-tbn1.gstatic.com/images?q=tbn:ANd9GcR-Ys0kVa9Lku6isAL3mSA6Gp_UdkDmrC2XiZ24noGnk97UySAa"/>
          <p:cNvPicPr>
            <a:picLocks noChangeAspect="1" noChangeArrowheads="1"/>
          </p:cNvPicPr>
          <p:nvPr/>
        </p:nvPicPr>
        <p:blipFill>
          <a:blip r:embed="rId5" cstate="print"/>
          <a:srcRect l="19679" r="17966"/>
          <a:stretch>
            <a:fillRect/>
          </a:stretch>
        </p:blipFill>
        <p:spPr bwMode="auto">
          <a:xfrm>
            <a:off x="5652120" y="4437112"/>
            <a:ext cx="1753077" cy="20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MOC </a:t>
            </a:r>
            <a:r>
              <a:rPr lang="cs-CZ" dirty="0" smtClean="0">
                <a:solidFill>
                  <a:srgbClr val="FFC000"/>
                </a:solidFill>
              </a:rPr>
              <a:t>VÝKONNÁ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Vláda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–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ministři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n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edůvěra/důvěra - PS</a:t>
            </a:r>
            <a:endParaRPr lang="cs-CZ" sz="1800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n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ávrhy zákonů, vládní nařízení 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j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menuje, rozpouští prezident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b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ez uzavírací klauzule</a:t>
            </a:r>
          </a:p>
          <a:p>
            <a:pPr lvl="1">
              <a:buNone/>
            </a:pPr>
            <a:endParaRPr lang="cs-CZ" sz="1800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>
              <a:solidFill>
                <a:srgbClr val="FFE285"/>
              </a:solidFill>
              <a:latin typeface="Arial Narrow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</a:rPr>
              <a:t>ČESKÁ </a:t>
            </a:r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V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láda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–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ministři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nedůvěra/důvěra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– PS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návrhy zákonů, vládní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nařízení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jmenuje, rozpouští 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prezident</a:t>
            </a:r>
          </a:p>
          <a:p>
            <a:pPr lvl="1"/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u</a:t>
            </a:r>
            <a:r>
              <a:rPr lang="cs-CZ" sz="1800" dirty="0" smtClean="0">
                <a:solidFill>
                  <a:srgbClr val="FFE285"/>
                </a:solidFill>
                <a:latin typeface="Arial Narrow" pitchFamily="34" charset="0"/>
              </a:rPr>
              <a:t>zavírací klauzule 5%</a:t>
            </a:r>
            <a:endParaRPr lang="cs-CZ" sz="1800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endParaRPr lang="cs-CZ" sz="1800" dirty="0" smtClean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STÁTNÍ ZŘÍZENÍ</a:t>
            </a:r>
          </a:p>
        </p:txBody>
      </p:sp>
      <p:sp>
        <p:nvSpPr>
          <p:cNvPr id="5" name="Zástupný symbol pro text 2"/>
          <p:cNvSpPr txBox="1">
            <a:spLocks/>
          </p:cNvSpPr>
          <p:nvPr/>
        </p:nvSpPr>
        <p:spPr>
          <a:xfrm>
            <a:off x="4932040" y="1844824"/>
            <a:ext cx="2880320" cy="639762"/>
          </a:xfrm>
          <a:prstGeom prst="rect">
            <a:avLst/>
          </a:prstGeom>
          <a:solidFill>
            <a:srgbClr val="094275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MOC VÝKONNÁ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539552" y="1844824"/>
            <a:ext cx="3744416" cy="639762"/>
          </a:xfrm>
          <a:prstGeom prst="rect">
            <a:avLst/>
          </a:prstGeom>
          <a:solidFill>
            <a:srgbClr val="094275"/>
          </a:solidFill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MOC ZÁKONODÁRNÁ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3070701"/>
            <a:ext cx="1512168" cy="6463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POSLANECKÁ SNĚMOVNA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5776" y="3068960"/>
            <a:ext cx="151216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SENÁT</a:t>
            </a:r>
            <a:endParaRPr lang="cs-CZ" dirty="0">
              <a:solidFill>
                <a:srgbClr val="FFC000"/>
              </a:solidFill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 flipH="1">
            <a:off x="683568" y="3861048"/>
            <a:ext cx="576064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H="1">
            <a:off x="2699792" y="3573016"/>
            <a:ext cx="432048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491880" y="3573016"/>
            <a:ext cx="288032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1691680" y="3861048"/>
            <a:ext cx="216024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07504" y="4941168"/>
            <a:ext cx="1152128" cy="30777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300 poslanců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475656" y="4941168"/>
            <a:ext cx="864096" cy="30777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o</a:t>
            </a:r>
            <a:r>
              <a:rPr lang="cs-CZ" sz="1400" dirty="0" smtClean="0">
                <a:solidFill>
                  <a:srgbClr val="FFC000"/>
                </a:solidFill>
              </a:rPr>
              <a:t>d 30 let 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491880" y="4437112"/>
            <a:ext cx="864096" cy="30777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o</a:t>
            </a:r>
            <a:r>
              <a:rPr lang="cs-CZ" sz="1400" dirty="0" smtClean="0">
                <a:solidFill>
                  <a:srgbClr val="FFC000"/>
                </a:solidFill>
              </a:rPr>
              <a:t>d 45 let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195736" y="4437112"/>
            <a:ext cx="1152128" cy="30777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150 senátorů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83568" y="2564904"/>
            <a:ext cx="3456384" cy="400110"/>
          </a:xfrm>
          <a:prstGeom prst="rect">
            <a:avLst/>
          </a:prstGeom>
          <a:solidFill>
            <a:srgbClr val="0A4C88"/>
          </a:solidFill>
          <a:ln>
            <a:solidFill>
              <a:srgbClr val="083A6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FFC000"/>
                </a:solidFill>
              </a:rPr>
              <a:t>NÁRODNÍ SHROMÁŽDĚNÍ</a:t>
            </a:r>
            <a:endParaRPr lang="cs-CZ" sz="2000" dirty="0">
              <a:solidFill>
                <a:srgbClr val="FFC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004048" y="2780928"/>
            <a:ext cx="136815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PREZIDENT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516216" y="2780928"/>
            <a:ext cx="1224136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VLÁDA</a:t>
            </a:r>
            <a:endParaRPr lang="cs-CZ" dirty="0">
              <a:solidFill>
                <a:srgbClr val="FFC000"/>
              </a:solidFill>
            </a:endParaRPr>
          </a:p>
        </p:txBody>
      </p:sp>
      <p:cxnSp>
        <p:nvCxnSpPr>
          <p:cNvPr id="33" name="Přímá spojovací šipka 32"/>
          <p:cNvCxnSpPr/>
          <p:nvPr/>
        </p:nvCxnSpPr>
        <p:spPr>
          <a:xfrm flipH="1">
            <a:off x="5220072" y="3212976"/>
            <a:ext cx="288032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4427984" y="4005064"/>
            <a:ext cx="1296144" cy="30777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v</a:t>
            </a:r>
            <a:r>
              <a:rPr lang="cs-CZ" sz="1400" dirty="0" smtClean="0">
                <a:solidFill>
                  <a:srgbClr val="FFC000"/>
                </a:solidFill>
              </a:rPr>
              <a:t>olen nepřímo</a:t>
            </a:r>
            <a:endParaRPr lang="cs-CZ" sz="1400" dirty="0">
              <a:solidFill>
                <a:srgbClr val="FFC000"/>
              </a:solidFill>
            </a:endParaRPr>
          </a:p>
        </p:txBody>
      </p:sp>
      <p:cxnSp>
        <p:nvCxnSpPr>
          <p:cNvPr id="41" name="Přímá spojovací šipka 40"/>
          <p:cNvCxnSpPr/>
          <p:nvPr/>
        </p:nvCxnSpPr>
        <p:spPr>
          <a:xfrm>
            <a:off x="5868144" y="3212976"/>
            <a:ext cx="224408" cy="7284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5868144" y="4005064"/>
            <a:ext cx="864096" cy="30777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o</a:t>
            </a:r>
            <a:r>
              <a:rPr lang="cs-CZ" sz="1400" dirty="0" smtClean="0">
                <a:solidFill>
                  <a:srgbClr val="FFC000"/>
                </a:solidFill>
              </a:rPr>
              <a:t>d 35 let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7164288" y="4149080"/>
            <a:ext cx="1152128" cy="523220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b</a:t>
            </a:r>
            <a:r>
              <a:rPr lang="cs-CZ" sz="1400" dirty="0" smtClean="0">
                <a:solidFill>
                  <a:srgbClr val="FFC000"/>
                </a:solidFill>
              </a:rPr>
              <a:t>ez uzavírací klauzule </a:t>
            </a:r>
            <a:endParaRPr lang="cs-CZ" sz="1400" dirty="0">
              <a:solidFill>
                <a:srgbClr val="FFC000"/>
              </a:solidFill>
            </a:endParaRPr>
          </a:p>
        </p:txBody>
      </p:sp>
      <p:cxnSp>
        <p:nvCxnSpPr>
          <p:cNvPr id="45" name="Přímá spojovací šipka 44"/>
          <p:cNvCxnSpPr/>
          <p:nvPr/>
        </p:nvCxnSpPr>
        <p:spPr>
          <a:xfrm>
            <a:off x="7236296" y="3284984"/>
            <a:ext cx="288032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MOC VÝKONNÁ - VLÁDA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6131024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Vládní koalice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bez uzavírací klauzule  	mnoho koaličních vlád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Všenárodní 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trany československé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Rudo-zelená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3 hlavní strany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Občanská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č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eskoslovenské, německé i slovenské strany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Široká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pojení “všech“ – BEZ opozice</a:t>
            </a:r>
          </a:p>
          <a:p>
            <a:pPr lvl="1"/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>
              <a:buNone/>
            </a:pPr>
            <a:endParaRPr lang="cs-CZ" sz="1800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1"/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>
              <a:solidFill>
                <a:srgbClr val="FFE285"/>
              </a:solidFill>
              <a:latin typeface="Arial Narrow" pitchFamily="34" charset="0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3419872" y="2822493"/>
            <a:ext cx="720080" cy="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6956577" y="2852936"/>
            <a:ext cx="1368152" cy="646331"/>
          </a:xfrm>
          <a:prstGeom prst="rect">
            <a:avLst/>
          </a:prstGeom>
          <a:solidFill>
            <a:srgbClr val="0A4C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SOCIÁLNÍ DEMOKRATÉ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197540" y="5373216"/>
            <a:ext cx="936104" cy="369332"/>
          </a:xfrm>
          <a:prstGeom prst="rect">
            <a:avLst/>
          </a:prstGeom>
          <a:solidFill>
            <a:srgbClr val="0A4C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LIDOVCI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956577" y="3789040"/>
            <a:ext cx="1368152" cy="369332"/>
          </a:xfrm>
          <a:prstGeom prst="rect">
            <a:avLst/>
          </a:prstGeom>
          <a:solidFill>
            <a:srgbClr val="0A4C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AGRÁRNÍCI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964890" y="4437112"/>
            <a:ext cx="1368152" cy="646331"/>
          </a:xfrm>
          <a:prstGeom prst="rect">
            <a:avLst/>
          </a:prstGeom>
          <a:solidFill>
            <a:srgbClr val="0A4C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NÁRODNÍ SOCIALISTÉ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452320" y="328498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C000"/>
                </a:solidFill>
              </a:rPr>
              <a:t>+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452320" y="393305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C000"/>
                </a:solidFill>
              </a:rPr>
              <a:t>+</a:t>
            </a:r>
            <a:endParaRPr lang="cs-CZ" sz="3600" dirty="0">
              <a:solidFill>
                <a:srgbClr val="FFC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452320" y="50131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(+)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PRAXE – NEGATIVA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HRAD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m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imoparlamentní politická moc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prezident (T.G.M.), noviny, odbory, různé organizace, části některých politických stran, mnoho osobností </a:t>
            </a:r>
          </a:p>
          <a:p>
            <a:pPr lvl="2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J. Černý, V. Tusar, J. Malypetr…</a:t>
            </a:r>
            <a:endParaRPr lang="cs-CZ" dirty="0">
              <a:solidFill>
                <a:srgbClr val="FFE285"/>
              </a:solidFill>
              <a:latin typeface="Arial Narrow" pitchFamily="34" charset="0"/>
            </a:endParaRPr>
          </a:p>
        </p:txBody>
      </p:sp>
      <p:sp>
        <p:nvSpPr>
          <p:cNvPr id="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2174874"/>
            <a:ext cx="4040188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PĚTKA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mimoparlamentní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politická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moc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ředem vše projednali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ět představitelů hlavních stran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pPr lvl="2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R. Bechyně, J. Stříbrný, 	 A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. Rašín,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J. Šrámek, A. Švehla</a:t>
            </a:r>
          </a:p>
        </p:txBody>
      </p:sp>
      <p:sp>
        <p:nvSpPr>
          <p:cNvPr id="9" name="Volný tvar 8"/>
          <p:cNvSpPr/>
          <p:nvPr/>
        </p:nvSpPr>
        <p:spPr>
          <a:xfrm>
            <a:off x="3851920" y="5229200"/>
            <a:ext cx="1080120" cy="873050"/>
          </a:xfrm>
          <a:custGeom>
            <a:avLst/>
            <a:gdLst>
              <a:gd name="connsiteX0" fmla="*/ 535070 w 1507686"/>
              <a:gd name="connsiteY0" fmla="*/ 382386 h 1305098"/>
              <a:gd name="connsiteX1" fmla="*/ 526757 w 1507686"/>
              <a:gd name="connsiteY1" fmla="*/ 332509 h 1305098"/>
              <a:gd name="connsiteX2" fmla="*/ 535070 w 1507686"/>
              <a:gd name="connsiteY2" fmla="*/ 274320 h 1305098"/>
              <a:gd name="connsiteX3" fmla="*/ 543382 w 1507686"/>
              <a:gd name="connsiteY3" fmla="*/ 141317 h 1305098"/>
              <a:gd name="connsiteX4" fmla="*/ 560008 w 1507686"/>
              <a:gd name="connsiteY4" fmla="*/ 124691 h 1305098"/>
              <a:gd name="connsiteX5" fmla="*/ 576633 w 1507686"/>
              <a:gd name="connsiteY5" fmla="*/ 41564 h 1305098"/>
              <a:gd name="connsiteX6" fmla="*/ 584946 w 1507686"/>
              <a:gd name="connsiteY6" fmla="*/ 16626 h 1305098"/>
              <a:gd name="connsiteX7" fmla="*/ 601571 w 1507686"/>
              <a:gd name="connsiteY7" fmla="*/ 0 h 1305098"/>
              <a:gd name="connsiteX8" fmla="*/ 701324 w 1507686"/>
              <a:gd name="connsiteY8" fmla="*/ 8313 h 1305098"/>
              <a:gd name="connsiteX9" fmla="*/ 726262 w 1507686"/>
              <a:gd name="connsiteY9" fmla="*/ 16626 h 1305098"/>
              <a:gd name="connsiteX10" fmla="*/ 776139 w 1507686"/>
              <a:gd name="connsiteY10" fmla="*/ 58189 h 1305098"/>
              <a:gd name="connsiteX11" fmla="*/ 792764 w 1507686"/>
              <a:gd name="connsiteY11" fmla="*/ 91440 h 1305098"/>
              <a:gd name="connsiteX12" fmla="*/ 792764 w 1507686"/>
              <a:gd name="connsiteY12" fmla="*/ 266007 h 1305098"/>
              <a:gd name="connsiteX13" fmla="*/ 784451 w 1507686"/>
              <a:gd name="connsiteY13" fmla="*/ 307571 h 1305098"/>
              <a:gd name="connsiteX14" fmla="*/ 767826 w 1507686"/>
              <a:gd name="connsiteY14" fmla="*/ 357447 h 1305098"/>
              <a:gd name="connsiteX15" fmla="*/ 776139 w 1507686"/>
              <a:gd name="connsiteY15" fmla="*/ 390698 h 1305098"/>
              <a:gd name="connsiteX16" fmla="*/ 850953 w 1507686"/>
              <a:gd name="connsiteY16" fmla="*/ 382386 h 1305098"/>
              <a:gd name="connsiteX17" fmla="*/ 975644 w 1507686"/>
              <a:gd name="connsiteY17" fmla="*/ 374073 h 1305098"/>
              <a:gd name="connsiteX18" fmla="*/ 1141899 w 1507686"/>
              <a:gd name="connsiteY18" fmla="*/ 365760 h 1305098"/>
              <a:gd name="connsiteX19" fmla="*/ 1166837 w 1507686"/>
              <a:gd name="connsiteY19" fmla="*/ 382386 h 1305098"/>
              <a:gd name="connsiteX20" fmla="*/ 1216713 w 1507686"/>
              <a:gd name="connsiteY20" fmla="*/ 399011 h 1305098"/>
              <a:gd name="connsiteX21" fmla="*/ 1266590 w 1507686"/>
              <a:gd name="connsiteY21" fmla="*/ 423949 h 1305098"/>
              <a:gd name="connsiteX22" fmla="*/ 1316466 w 1507686"/>
              <a:gd name="connsiteY22" fmla="*/ 440575 h 1305098"/>
              <a:gd name="connsiteX23" fmla="*/ 1333091 w 1507686"/>
              <a:gd name="connsiteY23" fmla="*/ 556953 h 1305098"/>
              <a:gd name="connsiteX24" fmla="*/ 1191775 w 1507686"/>
              <a:gd name="connsiteY24" fmla="*/ 565266 h 1305098"/>
              <a:gd name="connsiteX25" fmla="*/ 1067084 w 1507686"/>
              <a:gd name="connsiteY25" fmla="*/ 573578 h 1305098"/>
              <a:gd name="connsiteX26" fmla="*/ 942393 w 1507686"/>
              <a:gd name="connsiteY26" fmla="*/ 598517 h 1305098"/>
              <a:gd name="connsiteX27" fmla="*/ 842641 w 1507686"/>
              <a:gd name="connsiteY27" fmla="*/ 606829 h 1305098"/>
              <a:gd name="connsiteX28" fmla="*/ 1000582 w 1507686"/>
              <a:gd name="connsiteY28" fmla="*/ 615142 h 1305098"/>
              <a:gd name="connsiteX29" fmla="*/ 1191775 w 1507686"/>
              <a:gd name="connsiteY29" fmla="*/ 623455 h 1305098"/>
              <a:gd name="connsiteX30" fmla="*/ 1249964 w 1507686"/>
              <a:gd name="connsiteY30" fmla="*/ 631767 h 1305098"/>
              <a:gd name="connsiteX31" fmla="*/ 1349717 w 1507686"/>
              <a:gd name="connsiteY31" fmla="*/ 640080 h 1305098"/>
              <a:gd name="connsiteX32" fmla="*/ 1416219 w 1507686"/>
              <a:gd name="connsiteY32" fmla="*/ 681644 h 1305098"/>
              <a:gd name="connsiteX33" fmla="*/ 1424531 w 1507686"/>
              <a:gd name="connsiteY33" fmla="*/ 714895 h 1305098"/>
              <a:gd name="connsiteX34" fmla="*/ 1449470 w 1507686"/>
              <a:gd name="connsiteY34" fmla="*/ 723207 h 1305098"/>
              <a:gd name="connsiteX35" fmla="*/ 1424531 w 1507686"/>
              <a:gd name="connsiteY35" fmla="*/ 781397 h 1305098"/>
              <a:gd name="connsiteX36" fmla="*/ 1324779 w 1507686"/>
              <a:gd name="connsiteY36" fmla="*/ 814647 h 1305098"/>
              <a:gd name="connsiteX37" fmla="*/ 1033833 w 1507686"/>
              <a:gd name="connsiteY37" fmla="*/ 822960 h 1305098"/>
              <a:gd name="connsiteX38" fmla="*/ 1017208 w 1507686"/>
              <a:gd name="connsiteY38" fmla="*/ 839586 h 1305098"/>
              <a:gd name="connsiteX39" fmla="*/ 859266 w 1507686"/>
              <a:gd name="connsiteY39" fmla="*/ 864524 h 1305098"/>
              <a:gd name="connsiteX40" fmla="*/ 850953 w 1507686"/>
              <a:gd name="connsiteY40" fmla="*/ 889462 h 1305098"/>
              <a:gd name="connsiteX41" fmla="*/ 1075397 w 1507686"/>
              <a:gd name="connsiteY41" fmla="*/ 897775 h 1305098"/>
              <a:gd name="connsiteX42" fmla="*/ 1324779 w 1507686"/>
              <a:gd name="connsiteY42" fmla="*/ 906087 h 1305098"/>
              <a:gd name="connsiteX43" fmla="*/ 1424531 w 1507686"/>
              <a:gd name="connsiteY43" fmla="*/ 914400 h 1305098"/>
              <a:gd name="connsiteX44" fmla="*/ 1449470 w 1507686"/>
              <a:gd name="connsiteY44" fmla="*/ 922713 h 1305098"/>
              <a:gd name="connsiteX45" fmla="*/ 1466095 w 1507686"/>
              <a:gd name="connsiteY45" fmla="*/ 947651 h 1305098"/>
              <a:gd name="connsiteX46" fmla="*/ 1474408 w 1507686"/>
              <a:gd name="connsiteY46" fmla="*/ 980902 h 1305098"/>
              <a:gd name="connsiteX47" fmla="*/ 1432844 w 1507686"/>
              <a:gd name="connsiteY47" fmla="*/ 1022466 h 1305098"/>
              <a:gd name="connsiteX48" fmla="*/ 1283215 w 1507686"/>
              <a:gd name="connsiteY48" fmla="*/ 1047404 h 1305098"/>
              <a:gd name="connsiteX49" fmla="*/ 959019 w 1507686"/>
              <a:gd name="connsiteY49" fmla="*/ 1064029 h 1305098"/>
              <a:gd name="connsiteX50" fmla="*/ 925768 w 1507686"/>
              <a:gd name="connsiteY50" fmla="*/ 1072342 h 1305098"/>
              <a:gd name="connsiteX51" fmla="*/ 884204 w 1507686"/>
              <a:gd name="connsiteY51" fmla="*/ 1080655 h 1305098"/>
              <a:gd name="connsiteX52" fmla="*/ 875891 w 1507686"/>
              <a:gd name="connsiteY52" fmla="*/ 1105593 h 1305098"/>
              <a:gd name="connsiteX53" fmla="*/ 842641 w 1507686"/>
              <a:gd name="connsiteY53" fmla="*/ 1113906 h 1305098"/>
              <a:gd name="connsiteX54" fmla="*/ 817702 w 1507686"/>
              <a:gd name="connsiteY54" fmla="*/ 1130531 h 1305098"/>
              <a:gd name="connsiteX55" fmla="*/ 867579 w 1507686"/>
              <a:gd name="connsiteY55" fmla="*/ 1130531 h 1305098"/>
              <a:gd name="connsiteX56" fmla="*/ 1133586 w 1507686"/>
              <a:gd name="connsiteY56" fmla="*/ 1113906 h 1305098"/>
              <a:gd name="connsiteX57" fmla="*/ 1283215 w 1507686"/>
              <a:gd name="connsiteY57" fmla="*/ 1122218 h 1305098"/>
              <a:gd name="connsiteX58" fmla="*/ 1308153 w 1507686"/>
              <a:gd name="connsiteY58" fmla="*/ 1130531 h 1305098"/>
              <a:gd name="connsiteX59" fmla="*/ 1324779 w 1507686"/>
              <a:gd name="connsiteY59" fmla="*/ 1147157 h 1305098"/>
              <a:gd name="connsiteX60" fmla="*/ 1349717 w 1507686"/>
              <a:gd name="connsiteY60" fmla="*/ 1263535 h 1305098"/>
              <a:gd name="connsiteX61" fmla="*/ 1341404 w 1507686"/>
              <a:gd name="connsiteY61" fmla="*/ 1296786 h 1305098"/>
              <a:gd name="connsiteX62" fmla="*/ 1316466 w 1507686"/>
              <a:gd name="connsiteY62" fmla="*/ 1305098 h 1305098"/>
              <a:gd name="connsiteX63" fmla="*/ 934081 w 1507686"/>
              <a:gd name="connsiteY63" fmla="*/ 1296786 h 1305098"/>
              <a:gd name="connsiteX64" fmla="*/ 875891 w 1507686"/>
              <a:gd name="connsiteY64" fmla="*/ 1288473 h 1305098"/>
              <a:gd name="connsiteX65" fmla="*/ 834328 w 1507686"/>
              <a:gd name="connsiteY65" fmla="*/ 1271847 h 1305098"/>
              <a:gd name="connsiteX66" fmla="*/ 701324 w 1507686"/>
              <a:gd name="connsiteY66" fmla="*/ 1280160 h 1305098"/>
              <a:gd name="connsiteX67" fmla="*/ 601571 w 1507686"/>
              <a:gd name="connsiteY67" fmla="*/ 1280160 h 1305098"/>
              <a:gd name="connsiteX68" fmla="*/ 576633 w 1507686"/>
              <a:gd name="connsiteY68" fmla="*/ 1263535 h 1305098"/>
              <a:gd name="connsiteX69" fmla="*/ 551695 w 1507686"/>
              <a:gd name="connsiteY69" fmla="*/ 1255222 h 1305098"/>
              <a:gd name="connsiteX70" fmla="*/ 526757 w 1507686"/>
              <a:gd name="connsiteY70" fmla="*/ 1238597 h 1305098"/>
              <a:gd name="connsiteX71" fmla="*/ 468568 w 1507686"/>
              <a:gd name="connsiteY71" fmla="*/ 1197033 h 1305098"/>
              <a:gd name="connsiteX72" fmla="*/ 443630 w 1507686"/>
              <a:gd name="connsiteY72" fmla="*/ 1188720 h 1305098"/>
              <a:gd name="connsiteX73" fmla="*/ 393753 w 1507686"/>
              <a:gd name="connsiteY73" fmla="*/ 1155469 h 1305098"/>
              <a:gd name="connsiteX74" fmla="*/ 368815 w 1507686"/>
              <a:gd name="connsiteY74" fmla="*/ 1130531 h 1305098"/>
              <a:gd name="connsiteX75" fmla="*/ 327251 w 1507686"/>
              <a:gd name="connsiteY75" fmla="*/ 1097280 h 1305098"/>
              <a:gd name="connsiteX76" fmla="*/ 310626 w 1507686"/>
              <a:gd name="connsiteY76" fmla="*/ 1064029 h 1305098"/>
              <a:gd name="connsiteX77" fmla="*/ 285688 w 1507686"/>
              <a:gd name="connsiteY77" fmla="*/ 1055717 h 1305098"/>
              <a:gd name="connsiteX78" fmla="*/ 252437 w 1507686"/>
              <a:gd name="connsiteY78" fmla="*/ 1005840 h 1305098"/>
              <a:gd name="connsiteX79" fmla="*/ 219186 w 1507686"/>
              <a:gd name="connsiteY79" fmla="*/ 972589 h 1305098"/>
              <a:gd name="connsiteX80" fmla="*/ 185935 w 1507686"/>
              <a:gd name="connsiteY80" fmla="*/ 964277 h 1305098"/>
              <a:gd name="connsiteX81" fmla="*/ 160997 w 1507686"/>
              <a:gd name="connsiteY81" fmla="*/ 955964 h 1305098"/>
              <a:gd name="connsiteX82" fmla="*/ 77870 w 1507686"/>
              <a:gd name="connsiteY82" fmla="*/ 947651 h 1305098"/>
              <a:gd name="connsiteX83" fmla="*/ 44619 w 1507686"/>
              <a:gd name="connsiteY83" fmla="*/ 939338 h 1305098"/>
              <a:gd name="connsiteX84" fmla="*/ 11368 w 1507686"/>
              <a:gd name="connsiteY84" fmla="*/ 947651 h 1305098"/>
              <a:gd name="connsiteX85" fmla="*/ 127746 w 1507686"/>
              <a:gd name="connsiteY85" fmla="*/ 947651 h 130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507686" h="1305098">
                <a:moveTo>
                  <a:pt x="535070" y="382386"/>
                </a:moveTo>
                <a:cubicBezTo>
                  <a:pt x="558863" y="311000"/>
                  <a:pt x="534194" y="406888"/>
                  <a:pt x="526757" y="332509"/>
                </a:cubicBezTo>
                <a:cubicBezTo>
                  <a:pt x="524808" y="313013"/>
                  <a:pt x="532299" y="293716"/>
                  <a:pt x="535070" y="274320"/>
                </a:cubicBezTo>
                <a:cubicBezTo>
                  <a:pt x="537841" y="229986"/>
                  <a:pt x="536079" y="185133"/>
                  <a:pt x="543382" y="141317"/>
                </a:cubicBezTo>
                <a:cubicBezTo>
                  <a:pt x="544670" y="133586"/>
                  <a:pt x="557530" y="132126"/>
                  <a:pt x="560008" y="124691"/>
                </a:cubicBezTo>
                <a:cubicBezTo>
                  <a:pt x="568944" y="97883"/>
                  <a:pt x="570279" y="69098"/>
                  <a:pt x="576633" y="41564"/>
                </a:cubicBezTo>
                <a:cubicBezTo>
                  <a:pt x="578603" y="33026"/>
                  <a:pt x="580438" y="24140"/>
                  <a:pt x="584946" y="16626"/>
                </a:cubicBezTo>
                <a:cubicBezTo>
                  <a:pt x="588978" y="9906"/>
                  <a:pt x="596029" y="5542"/>
                  <a:pt x="601571" y="0"/>
                </a:cubicBezTo>
                <a:cubicBezTo>
                  <a:pt x="634822" y="2771"/>
                  <a:pt x="668250" y="3903"/>
                  <a:pt x="701324" y="8313"/>
                </a:cubicBezTo>
                <a:cubicBezTo>
                  <a:pt x="710009" y="9471"/>
                  <a:pt x="719420" y="11152"/>
                  <a:pt x="726262" y="16626"/>
                </a:cubicBezTo>
                <a:cubicBezTo>
                  <a:pt x="804589" y="79287"/>
                  <a:pt x="665948" y="3095"/>
                  <a:pt x="776139" y="58189"/>
                </a:cubicBezTo>
                <a:cubicBezTo>
                  <a:pt x="781681" y="69273"/>
                  <a:pt x="788845" y="79684"/>
                  <a:pt x="792764" y="91440"/>
                </a:cubicBezTo>
                <a:cubicBezTo>
                  <a:pt x="811119" y="146507"/>
                  <a:pt x="797775" y="213394"/>
                  <a:pt x="792764" y="266007"/>
                </a:cubicBezTo>
                <a:cubicBezTo>
                  <a:pt x="791424" y="280072"/>
                  <a:pt x="788169" y="293940"/>
                  <a:pt x="784451" y="307571"/>
                </a:cubicBezTo>
                <a:cubicBezTo>
                  <a:pt x="779840" y="324478"/>
                  <a:pt x="767826" y="357447"/>
                  <a:pt x="767826" y="357447"/>
                </a:cubicBezTo>
                <a:cubicBezTo>
                  <a:pt x="770597" y="368531"/>
                  <a:pt x="765196" y="387415"/>
                  <a:pt x="776139" y="390698"/>
                </a:cubicBezTo>
                <a:cubicBezTo>
                  <a:pt x="800172" y="397908"/>
                  <a:pt x="825948" y="384470"/>
                  <a:pt x="850953" y="382386"/>
                </a:cubicBezTo>
                <a:cubicBezTo>
                  <a:pt x="892465" y="378927"/>
                  <a:pt x="934080" y="376844"/>
                  <a:pt x="975644" y="374073"/>
                </a:cubicBezTo>
                <a:cubicBezTo>
                  <a:pt x="1042746" y="340521"/>
                  <a:pt x="1017606" y="346134"/>
                  <a:pt x="1141899" y="365760"/>
                </a:cubicBezTo>
                <a:cubicBezTo>
                  <a:pt x="1151767" y="367318"/>
                  <a:pt x="1157707" y="378328"/>
                  <a:pt x="1166837" y="382386"/>
                </a:cubicBezTo>
                <a:cubicBezTo>
                  <a:pt x="1182851" y="389503"/>
                  <a:pt x="1200088" y="393469"/>
                  <a:pt x="1216713" y="399011"/>
                </a:cubicBezTo>
                <a:cubicBezTo>
                  <a:pt x="1307650" y="429323"/>
                  <a:pt x="1169915" y="380983"/>
                  <a:pt x="1266590" y="423949"/>
                </a:cubicBezTo>
                <a:cubicBezTo>
                  <a:pt x="1282604" y="431066"/>
                  <a:pt x="1316466" y="440575"/>
                  <a:pt x="1316466" y="440575"/>
                </a:cubicBezTo>
                <a:cubicBezTo>
                  <a:pt x="1339102" y="463211"/>
                  <a:pt x="1407949" y="513614"/>
                  <a:pt x="1333091" y="556953"/>
                </a:cubicBezTo>
                <a:cubicBezTo>
                  <a:pt x="1292254" y="580595"/>
                  <a:pt x="1238870" y="562323"/>
                  <a:pt x="1191775" y="565266"/>
                </a:cubicBezTo>
                <a:lnTo>
                  <a:pt x="1067084" y="573578"/>
                </a:lnTo>
                <a:cubicBezTo>
                  <a:pt x="1020053" y="585336"/>
                  <a:pt x="1000944" y="590880"/>
                  <a:pt x="942393" y="598517"/>
                </a:cubicBezTo>
                <a:cubicBezTo>
                  <a:pt x="909307" y="602833"/>
                  <a:pt x="875892" y="604058"/>
                  <a:pt x="842641" y="606829"/>
                </a:cubicBezTo>
                <a:lnTo>
                  <a:pt x="1000582" y="615142"/>
                </a:lnTo>
                <a:cubicBezTo>
                  <a:pt x="1064301" y="618176"/>
                  <a:pt x="1128125" y="619212"/>
                  <a:pt x="1191775" y="623455"/>
                </a:cubicBezTo>
                <a:cubicBezTo>
                  <a:pt x="1211325" y="624758"/>
                  <a:pt x="1230478" y="629716"/>
                  <a:pt x="1249964" y="631767"/>
                </a:cubicBezTo>
                <a:cubicBezTo>
                  <a:pt x="1283147" y="635260"/>
                  <a:pt x="1316466" y="637309"/>
                  <a:pt x="1349717" y="640080"/>
                </a:cubicBezTo>
                <a:cubicBezTo>
                  <a:pt x="1409071" y="659865"/>
                  <a:pt x="1389872" y="642125"/>
                  <a:pt x="1416219" y="681644"/>
                </a:cubicBezTo>
                <a:cubicBezTo>
                  <a:pt x="1418990" y="692728"/>
                  <a:pt x="1417394" y="705974"/>
                  <a:pt x="1424531" y="714895"/>
                </a:cubicBezTo>
                <a:cubicBezTo>
                  <a:pt x="1430005" y="721737"/>
                  <a:pt x="1449470" y="714444"/>
                  <a:pt x="1449470" y="723207"/>
                </a:cubicBezTo>
                <a:cubicBezTo>
                  <a:pt x="1449470" y="744310"/>
                  <a:pt x="1437487" y="764739"/>
                  <a:pt x="1424531" y="781397"/>
                </a:cubicBezTo>
                <a:cubicBezTo>
                  <a:pt x="1411899" y="797639"/>
                  <a:pt x="1327599" y="814566"/>
                  <a:pt x="1324779" y="814647"/>
                </a:cubicBezTo>
                <a:lnTo>
                  <a:pt x="1033833" y="822960"/>
                </a:lnTo>
                <a:cubicBezTo>
                  <a:pt x="1028291" y="828502"/>
                  <a:pt x="1023729" y="835239"/>
                  <a:pt x="1017208" y="839586"/>
                </a:cubicBezTo>
                <a:cubicBezTo>
                  <a:pt x="966287" y="873534"/>
                  <a:pt x="930474" y="859777"/>
                  <a:pt x="859266" y="864524"/>
                </a:cubicBezTo>
                <a:cubicBezTo>
                  <a:pt x="856495" y="872837"/>
                  <a:pt x="842293" y="888130"/>
                  <a:pt x="850953" y="889462"/>
                </a:cubicBezTo>
                <a:cubicBezTo>
                  <a:pt x="924948" y="900846"/>
                  <a:pt x="1000577" y="895150"/>
                  <a:pt x="1075397" y="897775"/>
                </a:cubicBezTo>
                <a:lnTo>
                  <a:pt x="1324779" y="906087"/>
                </a:lnTo>
                <a:cubicBezTo>
                  <a:pt x="1358030" y="908858"/>
                  <a:pt x="1391458" y="909990"/>
                  <a:pt x="1424531" y="914400"/>
                </a:cubicBezTo>
                <a:cubicBezTo>
                  <a:pt x="1433217" y="915558"/>
                  <a:pt x="1442627" y="917239"/>
                  <a:pt x="1449470" y="922713"/>
                </a:cubicBezTo>
                <a:cubicBezTo>
                  <a:pt x="1457271" y="928954"/>
                  <a:pt x="1460553" y="939338"/>
                  <a:pt x="1466095" y="947651"/>
                </a:cubicBezTo>
                <a:cubicBezTo>
                  <a:pt x="1468866" y="958735"/>
                  <a:pt x="1475825" y="969565"/>
                  <a:pt x="1474408" y="980902"/>
                </a:cubicBezTo>
                <a:cubicBezTo>
                  <a:pt x="1469146" y="1022997"/>
                  <a:pt x="1458732" y="1009522"/>
                  <a:pt x="1432844" y="1022466"/>
                </a:cubicBezTo>
                <a:cubicBezTo>
                  <a:pt x="1351706" y="1063035"/>
                  <a:pt x="1507686" y="1034933"/>
                  <a:pt x="1283215" y="1047404"/>
                </a:cubicBezTo>
                <a:lnTo>
                  <a:pt x="959019" y="1064029"/>
                </a:lnTo>
                <a:cubicBezTo>
                  <a:pt x="947935" y="1066800"/>
                  <a:pt x="936921" y="1069864"/>
                  <a:pt x="925768" y="1072342"/>
                </a:cubicBezTo>
                <a:cubicBezTo>
                  <a:pt x="911975" y="1075407"/>
                  <a:pt x="895960" y="1072818"/>
                  <a:pt x="884204" y="1080655"/>
                </a:cubicBezTo>
                <a:cubicBezTo>
                  <a:pt x="876913" y="1085515"/>
                  <a:pt x="882733" y="1100119"/>
                  <a:pt x="875891" y="1105593"/>
                </a:cubicBezTo>
                <a:cubicBezTo>
                  <a:pt x="866970" y="1112730"/>
                  <a:pt x="853724" y="1111135"/>
                  <a:pt x="842641" y="1113906"/>
                </a:cubicBezTo>
                <a:cubicBezTo>
                  <a:pt x="834328" y="1119448"/>
                  <a:pt x="817702" y="1120540"/>
                  <a:pt x="817702" y="1130531"/>
                </a:cubicBezTo>
                <a:cubicBezTo>
                  <a:pt x="817702" y="1152699"/>
                  <a:pt x="867579" y="1130531"/>
                  <a:pt x="867579" y="1130531"/>
                </a:cubicBezTo>
                <a:cubicBezTo>
                  <a:pt x="956096" y="1122944"/>
                  <a:pt x="1044917" y="1119448"/>
                  <a:pt x="1133586" y="1113906"/>
                </a:cubicBezTo>
                <a:cubicBezTo>
                  <a:pt x="1183462" y="1116677"/>
                  <a:pt x="1233487" y="1117482"/>
                  <a:pt x="1283215" y="1122218"/>
                </a:cubicBezTo>
                <a:cubicBezTo>
                  <a:pt x="1291938" y="1123049"/>
                  <a:pt x="1300639" y="1126023"/>
                  <a:pt x="1308153" y="1130531"/>
                </a:cubicBezTo>
                <a:cubicBezTo>
                  <a:pt x="1314874" y="1134563"/>
                  <a:pt x="1319237" y="1141615"/>
                  <a:pt x="1324779" y="1147157"/>
                </a:cubicBezTo>
                <a:cubicBezTo>
                  <a:pt x="1348468" y="1218226"/>
                  <a:pt x="1339230" y="1179644"/>
                  <a:pt x="1349717" y="1263535"/>
                </a:cubicBezTo>
                <a:cubicBezTo>
                  <a:pt x="1346946" y="1274619"/>
                  <a:pt x="1348541" y="1287865"/>
                  <a:pt x="1341404" y="1296786"/>
                </a:cubicBezTo>
                <a:cubicBezTo>
                  <a:pt x="1335930" y="1303628"/>
                  <a:pt x="1325228" y="1305098"/>
                  <a:pt x="1316466" y="1305098"/>
                </a:cubicBezTo>
                <a:cubicBezTo>
                  <a:pt x="1188974" y="1305098"/>
                  <a:pt x="1061543" y="1299557"/>
                  <a:pt x="934081" y="1296786"/>
                </a:cubicBezTo>
                <a:cubicBezTo>
                  <a:pt x="914684" y="1294015"/>
                  <a:pt x="894900" y="1293225"/>
                  <a:pt x="875891" y="1288473"/>
                </a:cubicBezTo>
                <a:cubicBezTo>
                  <a:pt x="861415" y="1284854"/>
                  <a:pt x="849233" y="1272557"/>
                  <a:pt x="834328" y="1271847"/>
                </a:cubicBezTo>
                <a:cubicBezTo>
                  <a:pt x="789957" y="1269734"/>
                  <a:pt x="745659" y="1277389"/>
                  <a:pt x="701324" y="1280160"/>
                </a:cubicBezTo>
                <a:cubicBezTo>
                  <a:pt x="656988" y="1287550"/>
                  <a:pt x="645907" y="1294938"/>
                  <a:pt x="601571" y="1280160"/>
                </a:cubicBezTo>
                <a:cubicBezTo>
                  <a:pt x="592093" y="1277001"/>
                  <a:pt x="585569" y="1268003"/>
                  <a:pt x="576633" y="1263535"/>
                </a:cubicBezTo>
                <a:cubicBezTo>
                  <a:pt x="568796" y="1259616"/>
                  <a:pt x="559532" y="1259141"/>
                  <a:pt x="551695" y="1255222"/>
                </a:cubicBezTo>
                <a:cubicBezTo>
                  <a:pt x="542759" y="1250754"/>
                  <a:pt x="534887" y="1244404"/>
                  <a:pt x="526757" y="1238597"/>
                </a:cubicBezTo>
                <a:cubicBezTo>
                  <a:pt x="517965" y="1232317"/>
                  <a:pt x="481633" y="1203566"/>
                  <a:pt x="468568" y="1197033"/>
                </a:cubicBezTo>
                <a:cubicBezTo>
                  <a:pt x="460731" y="1193114"/>
                  <a:pt x="451943" y="1191491"/>
                  <a:pt x="443630" y="1188720"/>
                </a:cubicBezTo>
                <a:cubicBezTo>
                  <a:pt x="399140" y="1144233"/>
                  <a:pt x="464216" y="1205800"/>
                  <a:pt x="393753" y="1155469"/>
                </a:cubicBezTo>
                <a:cubicBezTo>
                  <a:pt x="384187" y="1148636"/>
                  <a:pt x="377846" y="1138057"/>
                  <a:pt x="368815" y="1130531"/>
                </a:cubicBezTo>
                <a:cubicBezTo>
                  <a:pt x="305896" y="1078099"/>
                  <a:pt x="375621" y="1145650"/>
                  <a:pt x="327251" y="1097280"/>
                </a:cubicBezTo>
                <a:cubicBezTo>
                  <a:pt x="321709" y="1086196"/>
                  <a:pt x="319388" y="1072791"/>
                  <a:pt x="310626" y="1064029"/>
                </a:cubicBezTo>
                <a:cubicBezTo>
                  <a:pt x="304430" y="1057833"/>
                  <a:pt x="291884" y="1061913"/>
                  <a:pt x="285688" y="1055717"/>
                </a:cubicBezTo>
                <a:cubicBezTo>
                  <a:pt x="271559" y="1041588"/>
                  <a:pt x="266566" y="1019969"/>
                  <a:pt x="252437" y="1005840"/>
                </a:cubicBezTo>
                <a:cubicBezTo>
                  <a:pt x="241353" y="994756"/>
                  <a:pt x="234393" y="976390"/>
                  <a:pt x="219186" y="972589"/>
                </a:cubicBezTo>
                <a:cubicBezTo>
                  <a:pt x="208102" y="969818"/>
                  <a:pt x="196920" y="967416"/>
                  <a:pt x="185935" y="964277"/>
                </a:cubicBezTo>
                <a:cubicBezTo>
                  <a:pt x="177510" y="961870"/>
                  <a:pt x="169657" y="957296"/>
                  <a:pt x="160997" y="955964"/>
                </a:cubicBezTo>
                <a:cubicBezTo>
                  <a:pt x="133474" y="951729"/>
                  <a:pt x="105579" y="950422"/>
                  <a:pt x="77870" y="947651"/>
                </a:cubicBezTo>
                <a:cubicBezTo>
                  <a:pt x="66786" y="944880"/>
                  <a:pt x="56044" y="939338"/>
                  <a:pt x="44619" y="939338"/>
                </a:cubicBezTo>
                <a:cubicBezTo>
                  <a:pt x="33194" y="939338"/>
                  <a:pt x="0" y="946514"/>
                  <a:pt x="11368" y="947651"/>
                </a:cubicBezTo>
                <a:cubicBezTo>
                  <a:pt x="49968" y="951511"/>
                  <a:pt x="88953" y="947651"/>
                  <a:pt x="127746" y="94765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 flipH="1">
            <a:off x="4932040" y="5229200"/>
            <a:ext cx="1152128" cy="873050"/>
          </a:xfrm>
          <a:custGeom>
            <a:avLst/>
            <a:gdLst>
              <a:gd name="connsiteX0" fmla="*/ 535070 w 1507686"/>
              <a:gd name="connsiteY0" fmla="*/ 382386 h 1305098"/>
              <a:gd name="connsiteX1" fmla="*/ 526757 w 1507686"/>
              <a:gd name="connsiteY1" fmla="*/ 332509 h 1305098"/>
              <a:gd name="connsiteX2" fmla="*/ 535070 w 1507686"/>
              <a:gd name="connsiteY2" fmla="*/ 274320 h 1305098"/>
              <a:gd name="connsiteX3" fmla="*/ 543382 w 1507686"/>
              <a:gd name="connsiteY3" fmla="*/ 141317 h 1305098"/>
              <a:gd name="connsiteX4" fmla="*/ 560008 w 1507686"/>
              <a:gd name="connsiteY4" fmla="*/ 124691 h 1305098"/>
              <a:gd name="connsiteX5" fmla="*/ 576633 w 1507686"/>
              <a:gd name="connsiteY5" fmla="*/ 41564 h 1305098"/>
              <a:gd name="connsiteX6" fmla="*/ 584946 w 1507686"/>
              <a:gd name="connsiteY6" fmla="*/ 16626 h 1305098"/>
              <a:gd name="connsiteX7" fmla="*/ 601571 w 1507686"/>
              <a:gd name="connsiteY7" fmla="*/ 0 h 1305098"/>
              <a:gd name="connsiteX8" fmla="*/ 701324 w 1507686"/>
              <a:gd name="connsiteY8" fmla="*/ 8313 h 1305098"/>
              <a:gd name="connsiteX9" fmla="*/ 726262 w 1507686"/>
              <a:gd name="connsiteY9" fmla="*/ 16626 h 1305098"/>
              <a:gd name="connsiteX10" fmla="*/ 776139 w 1507686"/>
              <a:gd name="connsiteY10" fmla="*/ 58189 h 1305098"/>
              <a:gd name="connsiteX11" fmla="*/ 792764 w 1507686"/>
              <a:gd name="connsiteY11" fmla="*/ 91440 h 1305098"/>
              <a:gd name="connsiteX12" fmla="*/ 792764 w 1507686"/>
              <a:gd name="connsiteY12" fmla="*/ 266007 h 1305098"/>
              <a:gd name="connsiteX13" fmla="*/ 784451 w 1507686"/>
              <a:gd name="connsiteY13" fmla="*/ 307571 h 1305098"/>
              <a:gd name="connsiteX14" fmla="*/ 767826 w 1507686"/>
              <a:gd name="connsiteY14" fmla="*/ 357447 h 1305098"/>
              <a:gd name="connsiteX15" fmla="*/ 776139 w 1507686"/>
              <a:gd name="connsiteY15" fmla="*/ 390698 h 1305098"/>
              <a:gd name="connsiteX16" fmla="*/ 850953 w 1507686"/>
              <a:gd name="connsiteY16" fmla="*/ 382386 h 1305098"/>
              <a:gd name="connsiteX17" fmla="*/ 975644 w 1507686"/>
              <a:gd name="connsiteY17" fmla="*/ 374073 h 1305098"/>
              <a:gd name="connsiteX18" fmla="*/ 1141899 w 1507686"/>
              <a:gd name="connsiteY18" fmla="*/ 365760 h 1305098"/>
              <a:gd name="connsiteX19" fmla="*/ 1166837 w 1507686"/>
              <a:gd name="connsiteY19" fmla="*/ 382386 h 1305098"/>
              <a:gd name="connsiteX20" fmla="*/ 1216713 w 1507686"/>
              <a:gd name="connsiteY20" fmla="*/ 399011 h 1305098"/>
              <a:gd name="connsiteX21" fmla="*/ 1266590 w 1507686"/>
              <a:gd name="connsiteY21" fmla="*/ 423949 h 1305098"/>
              <a:gd name="connsiteX22" fmla="*/ 1316466 w 1507686"/>
              <a:gd name="connsiteY22" fmla="*/ 440575 h 1305098"/>
              <a:gd name="connsiteX23" fmla="*/ 1333091 w 1507686"/>
              <a:gd name="connsiteY23" fmla="*/ 556953 h 1305098"/>
              <a:gd name="connsiteX24" fmla="*/ 1191775 w 1507686"/>
              <a:gd name="connsiteY24" fmla="*/ 565266 h 1305098"/>
              <a:gd name="connsiteX25" fmla="*/ 1067084 w 1507686"/>
              <a:gd name="connsiteY25" fmla="*/ 573578 h 1305098"/>
              <a:gd name="connsiteX26" fmla="*/ 942393 w 1507686"/>
              <a:gd name="connsiteY26" fmla="*/ 598517 h 1305098"/>
              <a:gd name="connsiteX27" fmla="*/ 842641 w 1507686"/>
              <a:gd name="connsiteY27" fmla="*/ 606829 h 1305098"/>
              <a:gd name="connsiteX28" fmla="*/ 1000582 w 1507686"/>
              <a:gd name="connsiteY28" fmla="*/ 615142 h 1305098"/>
              <a:gd name="connsiteX29" fmla="*/ 1191775 w 1507686"/>
              <a:gd name="connsiteY29" fmla="*/ 623455 h 1305098"/>
              <a:gd name="connsiteX30" fmla="*/ 1249964 w 1507686"/>
              <a:gd name="connsiteY30" fmla="*/ 631767 h 1305098"/>
              <a:gd name="connsiteX31" fmla="*/ 1349717 w 1507686"/>
              <a:gd name="connsiteY31" fmla="*/ 640080 h 1305098"/>
              <a:gd name="connsiteX32" fmla="*/ 1416219 w 1507686"/>
              <a:gd name="connsiteY32" fmla="*/ 681644 h 1305098"/>
              <a:gd name="connsiteX33" fmla="*/ 1424531 w 1507686"/>
              <a:gd name="connsiteY33" fmla="*/ 714895 h 1305098"/>
              <a:gd name="connsiteX34" fmla="*/ 1449470 w 1507686"/>
              <a:gd name="connsiteY34" fmla="*/ 723207 h 1305098"/>
              <a:gd name="connsiteX35" fmla="*/ 1424531 w 1507686"/>
              <a:gd name="connsiteY35" fmla="*/ 781397 h 1305098"/>
              <a:gd name="connsiteX36" fmla="*/ 1324779 w 1507686"/>
              <a:gd name="connsiteY36" fmla="*/ 814647 h 1305098"/>
              <a:gd name="connsiteX37" fmla="*/ 1033833 w 1507686"/>
              <a:gd name="connsiteY37" fmla="*/ 822960 h 1305098"/>
              <a:gd name="connsiteX38" fmla="*/ 1017208 w 1507686"/>
              <a:gd name="connsiteY38" fmla="*/ 839586 h 1305098"/>
              <a:gd name="connsiteX39" fmla="*/ 859266 w 1507686"/>
              <a:gd name="connsiteY39" fmla="*/ 864524 h 1305098"/>
              <a:gd name="connsiteX40" fmla="*/ 850953 w 1507686"/>
              <a:gd name="connsiteY40" fmla="*/ 889462 h 1305098"/>
              <a:gd name="connsiteX41" fmla="*/ 1075397 w 1507686"/>
              <a:gd name="connsiteY41" fmla="*/ 897775 h 1305098"/>
              <a:gd name="connsiteX42" fmla="*/ 1324779 w 1507686"/>
              <a:gd name="connsiteY42" fmla="*/ 906087 h 1305098"/>
              <a:gd name="connsiteX43" fmla="*/ 1424531 w 1507686"/>
              <a:gd name="connsiteY43" fmla="*/ 914400 h 1305098"/>
              <a:gd name="connsiteX44" fmla="*/ 1449470 w 1507686"/>
              <a:gd name="connsiteY44" fmla="*/ 922713 h 1305098"/>
              <a:gd name="connsiteX45" fmla="*/ 1466095 w 1507686"/>
              <a:gd name="connsiteY45" fmla="*/ 947651 h 1305098"/>
              <a:gd name="connsiteX46" fmla="*/ 1474408 w 1507686"/>
              <a:gd name="connsiteY46" fmla="*/ 980902 h 1305098"/>
              <a:gd name="connsiteX47" fmla="*/ 1432844 w 1507686"/>
              <a:gd name="connsiteY47" fmla="*/ 1022466 h 1305098"/>
              <a:gd name="connsiteX48" fmla="*/ 1283215 w 1507686"/>
              <a:gd name="connsiteY48" fmla="*/ 1047404 h 1305098"/>
              <a:gd name="connsiteX49" fmla="*/ 959019 w 1507686"/>
              <a:gd name="connsiteY49" fmla="*/ 1064029 h 1305098"/>
              <a:gd name="connsiteX50" fmla="*/ 925768 w 1507686"/>
              <a:gd name="connsiteY50" fmla="*/ 1072342 h 1305098"/>
              <a:gd name="connsiteX51" fmla="*/ 884204 w 1507686"/>
              <a:gd name="connsiteY51" fmla="*/ 1080655 h 1305098"/>
              <a:gd name="connsiteX52" fmla="*/ 875891 w 1507686"/>
              <a:gd name="connsiteY52" fmla="*/ 1105593 h 1305098"/>
              <a:gd name="connsiteX53" fmla="*/ 842641 w 1507686"/>
              <a:gd name="connsiteY53" fmla="*/ 1113906 h 1305098"/>
              <a:gd name="connsiteX54" fmla="*/ 817702 w 1507686"/>
              <a:gd name="connsiteY54" fmla="*/ 1130531 h 1305098"/>
              <a:gd name="connsiteX55" fmla="*/ 867579 w 1507686"/>
              <a:gd name="connsiteY55" fmla="*/ 1130531 h 1305098"/>
              <a:gd name="connsiteX56" fmla="*/ 1133586 w 1507686"/>
              <a:gd name="connsiteY56" fmla="*/ 1113906 h 1305098"/>
              <a:gd name="connsiteX57" fmla="*/ 1283215 w 1507686"/>
              <a:gd name="connsiteY57" fmla="*/ 1122218 h 1305098"/>
              <a:gd name="connsiteX58" fmla="*/ 1308153 w 1507686"/>
              <a:gd name="connsiteY58" fmla="*/ 1130531 h 1305098"/>
              <a:gd name="connsiteX59" fmla="*/ 1324779 w 1507686"/>
              <a:gd name="connsiteY59" fmla="*/ 1147157 h 1305098"/>
              <a:gd name="connsiteX60" fmla="*/ 1349717 w 1507686"/>
              <a:gd name="connsiteY60" fmla="*/ 1263535 h 1305098"/>
              <a:gd name="connsiteX61" fmla="*/ 1341404 w 1507686"/>
              <a:gd name="connsiteY61" fmla="*/ 1296786 h 1305098"/>
              <a:gd name="connsiteX62" fmla="*/ 1316466 w 1507686"/>
              <a:gd name="connsiteY62" fmla="*/ 1305098 h 1305098"/>
              <a:gd name="connsiteX63" fmla="*/ 934081 w 1507686"/>
              <a:gd name="connsiteY63" fmla="*/ 1296786 h 1305098"/>
              <a:gd name="connsiteX64" fmla="*/ 875891 w 1507686"/>
              <a:gd name="connsiteY64" fmla="*/ 1288473 h 1305098"/>
              <a:gd name="connsiteX65" fmla="*/ 834328 w 1507686"/>
              <a:gd name="connsiteY65" fmla="*/ 1271847 h 1305098"/>
              <a:gd name="connsiteX66" fmla="*/ 701324 w 1507686"/>
              <a:gd name="connsiteY66" fmla="*/ 1280160 h 1305098"/>
              <a:gd name="connsiteX67" fmla="*/ 601571 w 1507686"/>
              <a:gd name="connsiteY67" fmla="*/ 1280160 h 1305098"/>
              <a:gd name="connsiteX68" fmla="*/ 576633 w 1507686"/>
              <a:gd name="connsiteY68" fmla="*/ 1263535 h 1305098"/>
              <a:gd name="connsiteX69" fmla="*/ 551695 w 1507686"/>
              <a:gd name="connsiteY69" fmla="*/ 1255222 h 1305098"/>
              <a:gd name="connsiteX70" fmla="*/ 526757 w 1507686"/>
              <a:gd name="connsiteY70" fmla="*/ 1238597 h 1305098"/>
              <a:gd name="connsiteX71" fmla="*/ 468568 w 1507686"/>
              <a:gd name="connsiteY71" fmla="*/ 1197033 h 1305098"/>
              <a:gd name="connsiteX72" fmla="*/ 443630 w 1507686"/>
              <a:gd name="connsiteY72" fmla="*/ 1188720 h 1305098"/>
              <a:gd name="connsiteX73" fmla="*/ 393753 w 1507686"/>
              <a:gd name="connsiteY73" fmla="*/ 1155469 h 1305098"/>
              <a:gd name="connsiteX74" fmla="*/ 368815 w 1507686"/>
              <a:gd name="connsiteY74" fmla="*/ 1130531 h 1305098"/>
              <a:gd name="connsiteX75" fmla="*/ 327251 w 1507686"/>
              <a:gd name="connsiteY75" fmla="*/ 1097280 h 1305098"/>
              <a:gd name="connsiteX76" fmla="*/ 310626 w 1507686"/>
              <a:gd name="connsiteY76" fmla="*/ 1064029 h 1305098"/>
              <a:gd name="connsiteX77" fmla="*/ 285688 w 1507686"/>
              <a:gd name="connsiteY77" fmla="*/ 1055717 h 1305098"/>
              <a:gd name="connsiteX78" fmla="*/ 252437 w 1507686"/>
              <a:gd name="connsiteY78" fmla="*/ 1005840 h 1305098"/>
              <a:gd name="connsiteX79" fmla="*/ 219186 w 1507686"/>
              <a:gd name="connsiteY79" fmla="*/ 972589 h 1305098"/>
              <a:gd name="connsiteX80" fmla="*/ 185935 w 1507686"/>
              <a:gd name="connsiteY80" fmla="*/ 964277 h 1305098"/>
              <a:gd name="connsiteX81" fmla="*/ 160997 w 1507686"/>
              <a:gd name="connsiteY81" fmla="*/ 955964 h 1305098"/>
              <a:gd name="connsiteX82" fmla="*/ 77870 w 1507686"/>
              <a:gd name="connsiteY82" fmla="*/ 947651 h 1305098"/>
              <a:gd name="connsiteX83" fmla="*/ 44619 w 1507686"/>
              <a:gd name="connsiteY83" fmla="*/ 939338 h 1305098"/>
              <a:gd name="connsiteX84" fmla="*/ 11368 w 1507686"/>
              <a:gd name="connsiteY84" fmla="*/ 947651 h 1305098"/>
              <a:gd name="connsiteX85" fmla="*/ 127746 w 1507686"/>
              <a:gd name="connsiteY85" fmla="*/ 947651 h 1305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507686" h="1305098">
                <a:moveTo>
                  <a:pt x="535070" y="382386"/>
                </a:moveTo>
                <a:cubicBezTo>
                  <a:pt x="558863" y="311000"/>
                  <a:pt x="534194" y="406888"/>
                  <a:pt x="526757" y="332509"/>
                </a:cubicBezTo>
                <a:cubicBezTo>
                  <a:pt x="524808" y="313013"/>
                  <a:pt x="532299" y="293716"/>
                  <a:pt x="535070" y="274320"/>
                </a:cubicBezTo>
                <a:cubicBezTo>
                  <a:pt x="537841" y="229986"/>
                  <a:pt x="536079" y="185133"/>
                  <a:pt x="543382" y="141317"/>
                </a:cubicBezTo>
                <a:cubicBezTo>
                  <a:pt x="544670" y="133586"/>
                  <a:pt x="557530" y="132126"/>
                  <a:pt x="560008" y="124691"/>
                </a:cubicBezTo>
                <a:cubicBezTo>
                  <a:pt x="568944" y="97883"/>
                  <a:pt x="570279" y="69098"/>
                  <a:pt x="576633" y="41564"/>
                </a:cubicBezTo>
                <a:cubicBezTo>
                  <a:pt x="578603" y="33026"/>
                  <a:pt x="580438" y="24140"/>
                  <a:pt x="584946" y="16626"/>
                </a:cubicBezTo>
                <a:cubicBezTo>
                  <a:pt x="588978" y="9906"/>
                  <a:pt x="596029" y="5542"/>
                  <a:pt x="601571" y="0"/>
                </a:cubicBezTo>
                <a:cubicBezTo>
                  <a:pt x="634822" y="2771"/>
                  <a:pt x="668250" y="3903"/>
                  <a:pt x="701324" y="8313"/>
                </a:cubicBezTo>
                <a:cubicBezTo>
                  <a:pt x="710009" y="9471"/>
                  <a:pt x="719420" y="11152"/>
                  <a:pt x="726262" y="16626"/>
                </a:cubicBezTo>
                <a:cubicBezTo>
                  <a:pt x="804589" y="79287"/>
                  <a:pt x="665948" y="3095"/>
                  <a:pt x="776139" y="58189"/>
                </a:cubicBezTo>
                <a:cubicBezTo>
                  <a:pt x="781681" y="69273"/>
                  <a:pt x="788845" y="79684"/>
                  <a:pt x="792764" y="91440"/>
                </a:cubicBezTo>
                <a:cubicBezTo>
                  <a:pt x="811119" y="146507"/>
                  <a:pt x="797775" y="213394"/>
                  <a:pt x="792764" y="266007"/>
                </a:cubicBezTo>
                <a:cubicBezTo>
                  <a:pt x="791424" y="280072"/>
                  <a:pt x="788169" y="293940"/>
                  <a:pt x="784451" y="307571"/>
                </a:cubicBezTo>
                <a:cubicBezTo>
                  <a:pt x="779840" y="324478"/>
                  <a:pt x="767826" y="357447"/>
                  <a:pt x="767826" y="357447"/>
                </a:cubicBezTo>
                <a:cubicBezTo>
                  <a:pt x="770597" y="368531"/>
                  <a:pt x="765196" y="387415"/>
                  <a:pt x="776139" y="390698"/>
                </a:cubicBezTo>
                <a:cubicBezTo>
                  <a:pt x="800172" y="397908"/>
                  <a:pt x="825948" y="384470"/>
                  <a:pt x="850953" y="382386"/>
                </a:cubicBezTo>
                <a:cubicBezTo>
                  <a:pt x="892465" y="378927"/>
                  <a:pt x="934080" y="376844"/>
                  <a:pt x="975644" y="374073"/>
                </a:cubicBezTo>
                <a:cubicBezTo>
                  <a:pt x="1042746" y="340521"/>
                  <a:pt x="1017606" y="346134"/>
                  <a:pt x="1141899" y="365760"/>
                </a:cubicBezTo>
                <a:cubicBezTo>
                  <a:pt x="1151767" y="367318"/>
                  <a:pt x="1157707" y="378328"/>
                  <a:pt x="1166837" y="382386"/>
                </a:cubicBezTo>
                <a:cubicBezTo>
                  <a:pt x="1182851" y="389503"/>
                  <a:pt x="1200088" y="393469"/>
                  <a:pt x="1216713" y="399011"/>
                </a:cubicBezTo>
                <a:cubicBezTo>
                  <a:pt x="1307650" y="429323"/>
                  <a:pt x="1169915" y="380983"/>
                  <a:pt x="1266590" y="423949"/>
                </a:cubicBezTo>
                <a:cubicBezTo>
                  <a:pt x="1282604" y="431066"/>
                  <a:pt x="1316466" y="440575"/>
                  <a:pt x="1316466" y="440575"/>
                </a:cubicBezTo>
                <a:cubicBezTo>
                  <a:pt x="1339102" y="463211"/>
                  <a:pt x="1407949" y="513614"/>
                  <a:pt x="1333091" y="556953"/>
                </a:cubicBezTo>
                <a:cubicBezTo>
                  <a:pt x="1292254" y="580595"/>
                  <a:pt x="1238870" y="562323"/>
                  <a:pt x="1191775" y="565266"/>
                </a:cubicBezTo>
                <a:lnTo>
                  <a:pt x="1067084" y="573578"/>
                </a:lnTo>
                <a:cubicBezTo>
                  <a:pt x="1020053" y="585336"/>
                  <a:pt x="1000944" y="590880"/>
                  <a:pt x="942393" y="598517"/>
                </a:cubicBezTo>
                <a:cubicBezTo>
                  <a:pt x="909307" y="602833"/>
                  <a:pt x="875892" y="604058"/>
                  <a:pt x="842641" y="606829"/>
                </a:cubicBezTo>
                <a:lnTo>
                  <a:pt x="1000582" y="615142"/>
                </a:lnTo>
                <a:cubicBezTo>
                  <a:pt x="1064301" y="618176"/>
                  <a:pt x="1128125" y="619212"/>
                  <a:pt x="1191775" y="623455"/>
                </a:cubicBezTo>
                <a:cubicBezTo>
                  <a:pt x="1211325" y="624758"/>
                  <a:pt x="1230478" y="629716"/>
                  <a:pt x="1249964" y="631767"/>
                </a:cubicBezTo>
                <a:cubicBezTo>
                  <a:pt x="1283147" y="635260"/>
                  <a:pt x="1316466" y="637309"/>
                  <a:pt x="1349717" y="640080"/>
                </a:cubicBezTo>
                <a:cubicBezTo>
                  <a:pt x="1409071" y="659865"/>
                  <a:pt x="1389872" y="642125"/>
                  <a:pt x="1416219" y="681644"/>
                </a:cubicBezTo>
                <a:cubicBezTo>
                  <a:pt x="1418990" y="692728"/>
                  <a:pt x="1417394" y="705974"/>
                  <a:pt x="1424531" y="714895"/>
                </a:cubicBezTo>
                <a:cubicBezTo>
                  <a:pt x="1430005" y="721737"/>
                  <a:pt x="1449470" y="714444"/>
                  <a:pt x="1449470" y="723207"/>
                </a:cubicBezTo>
                <a:cubicBezTo>
                  <a:pt x="1449470" y="744310"/>
                  <a:pt x="1437487" y="764739"/>
                  <a:pt x="1424531" y="781397"/>
                </a:cubicBezTo>
                <a:cubicBezTo>
                  <a:pt x="1411899" y="797639"/>
                  <a:pt x="1327599" y="814566"/>
                  <a:pt x="1324779" y="814647"/>
                </a:cubicBezTo>
                <a:lnTo>
                  <a:pt x="1033833" y="822960"/>
                </a:lnTo>
                <a:cubicBezTo>
                  <a:pt x="1028291" y="828502"/>
                  <a:pt x="1023729" y="835239"/>
                  <a:pt x="1017208" y="839586"/>
                </a:cubicBezTo>
                <a:cubicBezTo>
                  <a:pt x="966287" y="873534"/>
                  <a:pt x="930474" y="859777"/>
                  <a:pt x="859266" y="864524"/>
                </a:cubicBezTo>
                <a:cubicBezTo>
                  <a:pt x="856495" y="872837"/>
                  <a:pt x="842293" y="888130"/>
                  <a:pt x="850953" y="889462"/>
                </a:cubicBezTo>
                <a:cubicBezTo>
                  <a:pt x="924948" y="900846"/>
                  <a:pt x="1000577" y="895150"/>
                  <a:pt x="1075397" y="897775"/>
                </a:cubicBezTo>
                <a:lnTo>
                  <a:pt x="1324779" y="906087"/>
                </a:lnTo>
                <a:cubicBezTo>
                  <a:pt x="1358030" y="908858"/>
                  <a:pt x="1391458" y="909990"/>
                  <a:pt x="1424531" y="914400"/>
                </a:cubicBezTo>
                <a:cubicBezTo>
                  <a:pt x="1433217" y="915558"/>
                  <a:pt x="1442627" y="917239"/>
                  <a:pt x="1449470" y="922713"/>
                </a:cubicBezTo>
                <a:cubicBezTo>
                  <a:pt x="1457271" y="928954"/>
                  <a:pt x="1460553" y="939338"/>
                  <a:pt x="1466095" y="947651"/>
                </a:cubicBezTo>
                <a:cubicBezTo>
                  <a:pt x="1468866" y="958735"/>
                  <a:pt x="1475825" y="969565"/>
                  <a:pt x="1474408" y="980902"/>
                </a:cubicBezTo>
                <a:cubicBezTo>
                  <a:pt x="1469146" y="1022997"/>
                  <a:pt x="1458732" y="1009522"/>
                  <a:pt x="1432844" y="1022466"/>
                </a:cubicBezTo>
                <a:cubicBezTo>
                  <a:pt x="1351706" y="1063035"/>
                  <a:pt x="1507686" y="1034933"/>
                  <a:pt x="1283215" y="1047404"/>
                </a:cubicBezTo>
                <a:lnTo>
                  <a:pt x="959019" y="1064029"/>
                </a:lnTo>
                <a:cubicBezTo>
                  <a:pt x="947935" y="1066800"/>
                  <a:pt x="936921" y="1069864"/>
                  <a:pt x="925768" y="1072342"/>
                </a:cubicBezTo>
                <a:cubicBezTo>
                  <a:pt x="911975" y="1075407"/>
                  <a:pt x="895960" y="1072818"/>
                  <a:pt x="884204" y="1080655"/>
                </a:cubicBezTo>
                <a:cubicBezTo>
                  <a:pt x="876913" y="1085515"/>
                  <a:pt x="882733" y="1100119"/>
                  <a:pt x="875891" y="1105593"/>
                </a:cubicBezTo>
                <a:cubicBezTo>
                  <a:pt x="866970" y="1112730"/>
                  <a:pt x="853724" y="1111135"/>
                  <a:pt x="842641" y="1113906"/>
                </a:cubicBezTo>
                <a:cubicBezTo>
                  <a:pt x="834328" y="1119448"/>
                  <a:pt x="817702" y="1120540"/>
                  <a:pt x="817702" y="1130531"/>
                </a:cubicBezTo>
                <a:cubicBezTo>
                  <a:pt x="817702" y="1152699"/>
                  <a:pt x="867579" y="1130531"/>
                  <a:pt x="867579" y="1130531"/>
                </a:cubicBezTo>
                <a:cubicBezTo>
                  <a:pt x="956096" y="1122944"/>
                  <a:pt x="1044917" y="1119448"/>
                  <a:pt x="1133586" y="1113906"/>
                </a:cubicBezTo>
                <a:cubicBezTo>
                  <a:pt x="1183462" y="1116677"/>
                  <a:pt x="1233487" y="1117482"/>
                  <a:pt x="1283215" y="1122218"/>
                </a:cubicBezTo>
                <a:cubicBezTo>
                  <a:pt x="1291938" y="1123049"/>
                  <a:pt x="1300639" y="1126023"/>
                  <a:pt x="1308153" y="1130531"/>
                </a:cubicBezTo>
                <a:cubicBezTo>
                  <a:pt x="1314874" y="1134563"/>
                  <a:pt x="1319237" y="1141615"/>
                  <a:pt x="1324779" y="1147157"/>
                </a:cubicBezTo>
                <a:cubicBezTo>
                  <a:pt x="1348468" y="1218226"/>
                  <a:pt x="1339230" y="1179644"/>
                  <a:pt x="1349717" y="1263535"/>
                </a:cubicBezTo>
                <a:cubicBezTo>
                  <a:pt x="1346946" y="1274619"/>
                  <a:pt x="1348541" y="1287865"/>
                  <a:pt x="1341404" y="1296786"/>
                </a:cubicBezTo>
                <a:cubicBezTo>
                  <a:pt x="1335930" y="1303628"/>
                  <a:pt x="1325228" y="1305098"/>
                  <a:pt x="1316466" y="1305098"/>
                </a:cubicBezTo>
                <a:cubicBezTo>
                  <a:pt x="1188974" y="1305098"/>
                  <a:pt x="1061543" y="1299557"/>
                  <a:pt x="934081" y="1296786"/>
                </a:cubicBezTo>
                <a:cubicBezTo>
                  <a:pt x="914684" y="1294015"/>
                  <a:pt x="894900" y="1293225"/>
                  <a:pt x="875891" y="1288473"/>
                </a:cubicBezTo>
                <a:cubicBezTo>
                  <a:pt x="861415" y="1284854"/>
                  <a:pt x="849233" y="1272557"/>
                  <a:pt x="834328" y="1271847"/>
                </a:cubicBezTo>
                <a:cubicBezTo>
                  <a:pt x="789957" y="1269734"/>
                  <a:pt x="745659" y="1277389"/>
                  <a:pt x="701324" y="1280160"/>
                </a:cubicBezTo>
                <a:cubicBezTo>
                  <a:pt x="656988" y="1287550"/>
                  <a:pt x="645907" y="1294938"/>
                  <a:pt x="601571" y="1280160"/>
                </a:cubicBezTo>
                <a:cubicBezTo>
                  <a:pt x="592093" y="1277001"/>
                  <a:pt x="585569" y="1268003"/>
                  <a:pt x="576633" y="1263535"/>
                </a:cubicBezTo>
                <a:cubicBezTo>
                  <a:pt x="568796" y="1259616"/>
                  <a:pt x="559532" y="1259141"/>
                  <a:pt x="551695" y="1255222"/>
                </a:cubicBezTo>
                <a:cubicBezTo>
                  <a:pt x="542759" y="1250754"/>
                  <a:pt x="534887" y="1244404"/>
                  <a:pt x="526757" y="1238597"/>
                </a:cubicBezTo>
                <a:cubicBezTo>
                  <a:pt x="517965" y="1232317"/>
                  <a:pt x="481633" y="1203566"/>
                  <a:pt x="468568" y="1197033"/>
                </a:cubicBezTo>
                <a:cubicBezTo>
                  <a:pt x="460731" y="1193114"/>
                  <a:pt x="451943" y="1191491"/>
                  <a:pt x="443630" y="1188720"/>
                </a:cubicBezTo>
                <a:cubicBezTo>
                  <a:pt x="399140" y="1144233"/>
                  <a:pt x="464216" y="1205800"/>
                  <a:pt x="393753" y="1155469"/>
                </a:cubicBezTo>
                <a:cubicBezTo>
                  <a:pt x="384187" y="1148636"/>
                  <a:pt x="377846" y="1138057"/>
                  <a:pt x="368815" y="1130531"/>
                </a:cubicBezTo>
                <a:cubicBezTo>
                  <a:pt x="305896" y="1078099"/>
                  <a:pt x="375621" y="1145650"/>
                  <a:pt x="327251" y="1097280"/>
                </a:cubicBezTo>
                <a:cubicBezTo>
                  <a:pt x="321709" y="1086196"/>
                  <a:pt x="319388" y="1072791"/>
                  <a:pt x="310626" y="1064029"/>
                </a:cubicBezTo>
                <a:cubicBezTo>
                  <a:pt x="304430" y="1057833"/>
                  <a:pt x="291884" y="1061913"/>
                  <a:pt x="285688" y="1055717"/>
                </a:cubicBezTo>
                <a:cubicBezTo>
                  <a:pt x="271559" y="1041588"/>
                  <a:pt x="266566" y="1019969"/>
                  <a:pt x="252437" y="1005840"/>
                </a:cubicBezTo>
                <a:cubicBezTo>
                  <a:pt x="241353" y="994756"/>
                  <a:pt x="234393" y="976390"/>
                  <a:pt x="219186" y="972589"/>
                </a:cubicBezTo>
                <a:cubicBezTo>
                  <a:pt x="208102" y="969818"/>
                  <a:pt x="196920" y="967416"/>
                  <a:pt x="185935" y="964277"/>
                </a:cubicBezTo>
                <a:cubicBezTo>
                  <a:pt x="177510" y="961870"/>
                  <a:pt x="169657" y="957296"/>
                  <a:pt x="160997" y="955964"/>
                </a:cubicBezTo>
                <a:cubicBezTo>
                  <a:pt x="133474" y="951729"/>
                  <a:pt x="105579" y="950422"/>
                  <a:pt x="77870" y="947651"/>
                </a:cubicBezTo>
                <a:cubicBezTo>
                  <a:pt x="66786" y="944880"/>
                  <a:pt x="56044" y="939338"/>
                  <a:pt x="44619" y="939338"/>
                </a:cubicBezTo>
                <a:cubicBezTo>
                  <a:pt x="33194" y="939338"/>
                  <a:pt x="0" y="946514"/>
                  <a:pt x="11368" y="947651"/>
                </a:cubicBezTo>
                <a:cubicBezTo>
                  <a:pt x="49968" y="951511"/>
                  <a:pt x="88953" y="947651"/>
                  <a:pt x="127746" y="94765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4355976" y="5085184"/>
            <a:ext cx="1152128" cy="12961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4355976" y="5013176"/>
            <a:ext cx="1368152" cy="137653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PRAXE - NEGATIVA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3178696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n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erespektování “Volného mandátu“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ředčasné volby senátu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BEZ uzavírací klauzule</a:t>
            </a: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91471" cy="427846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n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ucená 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l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oajalita zákonodárců</a:t>
            </a: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z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tráta funkčnosti senátu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mnoho “zbytečných“ stran 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koalice bez opozice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p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rogramy stran neměnné</a:t>
            </a:r>
          </a:p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n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eměnnost členů (stárnutí…)</a:t>
            </a: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3203848" y="2420888"/>
            <a:ext cx="1152128" cy="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3635896" y="3284984"/>
            <a:ext cx="936104" cy="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635896" y="3717032"/>
            <a:ext cx="936104" cy="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3635896" y="3789040"/>
            <a:ext cx="1008112" cy="36004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3563888" y="3861048"/>
            <a:ext cx="1080120" cy="72008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3491880" y="3933056"/>
            <a:ext cx="1152128" cy="1080120"/>
          </a:xfrm>
          <a:prstGeom prst="straightConnector1">
            <a:avLst/>
          </a:prstGeom>
          <a:ln w="19050">
            <a:solidFill>
              <a:srgbClr val="FFD13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VOLBY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rgbClr val="FFC000"/>
                </a:solidFill>
              </a:rPr>
              <a:t>A</a:t>
            </a:r>
            <a:r>
              <a:rPr lang="cs-CZ" dirty="0" smtClean="0">
                <a:solidFill>
                  <a:srgbClr val="FFC000"/>
                </a:solidFill>
              </a:rPr>
              <a:t> POLITICKÉ STRANY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PRVNÍ 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66494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4x volby – naráz senát i PS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Sociální demokraté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Agrárníci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Lidovci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Národní socialisté</a:t>
            </a:r>
            <a:endParaRPr lang="cs-CZ" dirty="0">
              <a:solidFill>
                <a:srgbClr val="FFE285"/>
              </a:solidFill>
              <a:latin typeface="Arial Narrow" pitchFamily="34" charset="0"/>
            </a:endParaRPr>
          </a:p>
          <a:p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>
                <a:solidFill>
                  <a:srgbClr val="FFC000"/>
                </a:solidFill>
              </a:rPr>
              <a:t>ČESKÁ </a:t>
            </a:r>
            <a:r>
              <a:rPr lang="cs-CZ" b="0" dirty="0" smtClean="0">
                <a:solidFill>
                  <a:srgbClr val="FFC000"/>
                </a:solidFill>
                <a:latin typeface="Arial Narrow" pitchFamily="34" charset="0"/>
              </a:rPr>
              <a:t>REPUBLIKA</a:t>
            </a:r>
            <a:endParaRPr lang="cs-CZ" b="0" dirty="0">
              <a:solidFill>
                <a:srgbClr val="FFC000"/>
              </a:solidFill>
              <a:latin typeface="Arial Narrow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27846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volby – zvláš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ť</a:t>
            </a:r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 senát a PS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ČSSD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ODS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TOP09</a:t>
            </a:r>
          </a:p>
          <a:p>
            <a:pPr lvl="1"/>
            <a:r>
              <a:rPr lang="cs-CZ" dirty="0" smtClean="0">
                <a:solidFill>
                  <a:srgbClr val="FFE285"/>
                </a:solidFill>
                <a:latin typeface="Arial Narrow" pitchFamily="34" charset="0"/>
              </a:rPr>
              <a:t>ANO</a:t>
            </a:r>
            <a:endParaRPr lang="cs-CZ" dirty="0" smtClean="0">
              <a:solidFill>
                <a:srgbClr val="FFE285"/>
              </a:solidFill>
              <a:latin typeface="Arial Narrow" pitchFamily="34" charset="0"/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611560" y="5733256"/>
            <a:ext cx="799288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4499992" y="5517232"/>
            <a:ext cx="0" cy="5040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07504" y="5589240"/>
            <a:ext cx="864096" cy="369332"/>
          </a:xfrm>
          <a:prstGeom prst="rect">
            <a:avLst/>
          </a:prstGeom>
          <a:solidFill>
            <a:srgbClr val="0A4C88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LEVICE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028384" y="5589240"/>
            <a:ext cx="999728" cy="369332"/>
          </a:xfrm>
          <a:prstGeom prst="rect">
            <a:avLst/>
          </a:prstGeom>
          <a:solidFill>
            <a:srgbClr val="0A4C88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PRAVICE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020272" y="4941168"/>
            <a:ext cx="1152128" cy="523220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AGRÁRNÍCI (</a:t>
            </a:r>
            <a:r>
              <a:rPr lang="cs-CZ" sz="1400" dirty="0" err="1" smtClean="0">
                <a:solidFill>
                  <a:srgbClr val="FFC000"/>
                </a:solidFill>
              </a:rPr>
              <a:t>RSZMRL</a:t>
            </a:r>
            <a:r>
              <a:rPr lang="cs-CZ" sz="1400" dirty="0" smtClean="0">
                <a:solidFill>
                  <a:srgbClr val="FFC000"/>
                </a:solidFill>
              </a:rPr>
              <a:t>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16016" y="4941168"/>
            <a:ext cx="1152128" cy="523220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LIDOVCI (ČSL)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827584" y="4797152"/>
            <a:ext cx="1152128" cy="738664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SOCIÁLNÍ DEMOKRATÉ (</a:t>
            </a:r>
            <a:r>
              <a:rPr lang="cs-CZ" sz="1400" dirty="0" err="1" smtClean="0">
                <a:solidFill>
                  <a:srgbClr val="FFC000"/>
                </a:solidFill>
              </a:rPr>
              <a:t>ČSDSD</a:t>
            </a:r>
            <a:r>
              <a:rPr lang="cs-CZ" sz="1400" dirty="0" smtClean="0">
                <a:solidFill>
                  <a:srgbClr val="FFC000"/>
                </a:solidFill>
              </a:rPr>
              <a:t>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123728" y="4797152"/>
            <a:ext cx="1152128" cy="738664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NÁRODNÍ SOCIALISTÉ (</a:t>
            </a:r>
            <a:r>
              <a:rPr lang="cs-CZ" sz="1400" dirty="0" err="1" smtClean="0">
                <a:solidFill>
                  <a:srgbClr val="FFC000"/>
                </a:solidFill>
              </a:rPr>
              <a:t>ČSNS</a:t>
            </a:r>
            <a:r>
              <a:rPr lang="cs-CZ" sz="1400" dirty="0" smtClean="0">
                <a:solidFill>
                  <a:srgbClr val="FFC000"/>
                </a:solidFill>
              </a:rPr>
              <a:t>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6093296"/>
            <a:ext cx="1152128" cy="523220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KOMUNISTÉ (KSČ)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236296" y="6093296"/>
            <a:ext cx="864096" cy="523220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ĽUDÁCI (</a:t>
            </a:r>
            <a:r>
              <a:rPr lang="cs-CZ" sz="1400" dirty="0" err="1" smtClean="0">
                <a:solidFill>
                  <a:srgbClr val="FFC000"/>
                </a:solidFill>
              </a:rPr>
              <a:t>HSLS</a:t>
            </a:r>
            <a:r>
              <a:rPr lang="cs-CZ" sz="1400" dirty="0" smtClean="0">
                <a:solidFill>
                  <a:srgbClr val="FFC000"/>
                </a:solidFill>
              </a:rPr>
              <a:t>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796136" y="5949280"/>
            <a:ext cx="1368152" cy="738664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rgbClr val="FFC000"/>
                </a:solidFill>
              </a:rPr>
              <a:t>SLOVENSKÁ NÁRODNÍ STRANA (</a:t>
            </a:r>
            <a:r>
              <a:rPr lang="cs-CZ" sz="1400" dirty="0" err="1" smtClean="0">
                <a:solidFill>
                  <a:srgbClr val="FFC000"/>
                </a:solidFill>
              </a:rPr>
              <a:t>SNS</a:t>
            </a:r>
            <a:r>
              <a:rPr lang="cs-CZ" sz="1400" dirty="0" smtClean="0">
                <a:solidFill>
                  <a:srgbClr val="FFC000"/>
                </a:solidFill>
              </a:rPr>
              <a:t>)</a:t>
            </a:r>
            <a:endParaRPr lang="cs-CZ" sz="1400" dirty="0">
              <a:solidFill>
                <a:srgbClr val="FFC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483768" y="3140968"/>
            <a:ext cx="2304256" cy="430887"/>
          </a:xfrm>
          <a:prstGeom prst="rect">
            <a:avLst/>
          </a:prstGeom>
          <a:solidFill>
            <a:srgbClr val="349CDC"/>
          </a:solidFill>
          <a:ln>
            <a:solidFill>
              <a:srgbClr val="349CD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100" dirty="0" smtClean="0">
                <a:solidFill>
                  <a:srgbClr val="FFC000"/>
                </a:solidFill>
              </a:rPr>
              <a:t>NĚMECKÉ STRANY SPOLUPRACUJÍCÍ S ČESKOU VLÁDOU</a:t>
            </a:r>
            <a:endParaRPr lang="cs-CZ" sz="11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407</Words>
  <Application>Microsoft Office PowerPoint</Application>
  <PresentationFormat>Předvádění na obrazovce (4:3)</PresentationFormat>
  <Paragraphs>139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DEMOKRACIE ZA PRVNÍ REPUBLIKY</vt:lpstr>
      <vt:lpstr>MOC ZÁKONODÁRNÁ</vt:lpstr>
      <vt:lpstr>MOC VÝKONNÁ</vt:lpstr>
      <vt:lpstr>MOC VÝKONNÁ</vt:lpstr>
      <vt:lpstr>STÁTNÍ ZŘÍZENÍ</vt:lpstr>
      <vt:lpstr>MOC VÝKONNÁ - VLÁDA</vt:lpstr>
      <vt:lpstr>PRAXE – NEGATIVA</vt:lpstr>
      <vt:lpstr>PRAXE - NEGATIVA</vt:lpstr>
      <vt:lpstr>VOLBY A POLITICKÉ STRANY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DEMOKRACIE ZA PRVNÍ REPUBLIKY</dc:title>
  <dc:creator>Hanka</dc:creator>
  <cp:lastModifiedBy>Hanka</cp:lastModifiedBy>
  <cp:revision>36</cp:revision>
  <dcterms:created xsi:type="dcterms:W3CDTF">2014-10-20T17:06:08Z</dcterms:created>
  <dcterms:modified xsi:type="dcterms:W3CDTF">2014-10-20T20:20:05Z</dcterms:modified>
</cp:coreProperties>
</file>