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C71AF-337F-498E-B16E-D3B74596F7DC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A98F-26B5-44AE-92B5-BD5FF03C9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CA98F-26B5-44AE-92B5-BD5FF03C963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4417E-80E6-4275-9B4E-38F0F742FC65}" type="datetimeFigureOut">
              <a:rPr lang="cs-CZ" smtClean="0"/>
              <a:pPr/>
              <a:t>12.4.2011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C98B-9C44-4F47-8CA8-675D1DCEC6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cs-CZ" sz="7200" dirty="0" smtClean="0"/>
              <a:t>CANADA</a:t>
            </a:r>
            <a:endParaRPr lang="cs-CZ" sz="72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holidays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1. 7. – Canada Day </a:t>
            </a:r>
            <a:r>
              <a:rPr lang="en-US" sz="2500" i="1" dirty="0" smtClean="0"/>
              <a:t>(celebrates Canada's 1867 Confederation and establishment of dominion status)</a:t>
            </a:r>
          </a:p>
          <a:p>
            <a:r>
              <a:rPr lang="en-US" sz="3300" dirty="0" smtClean="0"/>
              <a:t>First Monday in September – </a:t>
            </a:r>
            <a:r>
              <a:rPr lang="en-US" sz="3300" dirty="0" err="1" smtClean="0"/>
              <a:t>Labour</a:t>
            </a:r>
            <a:r>
              <a:rPr lang="en-US" sz="3300" dirty="0" smtClean="0"/>
              <a:t> Day </a:t>
            </a:r>
            <a:r>
              <a:rPr lang="en-US" sz="2500" i="1" dirty="0" smtClean="0"/>
              <a:t>(celebrates economic and social achievements of workers) </a:t>
            </a:r>
          </a:p>
          <a:p>
            <a:r>
              <a:rPr lang="en-US" sz="3300" dirty="0" smtClean="0"/>
              <a:t>Monday on or before May 24 – Victoria Day </a:t>
            </a:r>
            <a:r>
              <a:rPr lang="en-US" sz="2500" i="1" dirty="0" smtClean="0"/>
              <a:t>(celebrates the birthday of the reigning Canadian monarch)</a:t>
            </a:r>
          </a:p>
          <a:p>
            <a:r>
              <a:rPr lang="en-US" sz="3300" dirty="0" smtClean="0"/>
              <a:t>Second Monday in October – Thanksgiving Day</a:t>
            </a:r>
            <a:r>
              <a:rPr lang="cs-CZ" sz="3300" dirty="0" smtClean="0"/>
              <a:t> </a:t>
            </a:r>
            <a:r>
              <a:rPr lang="cs-CZ" sz="2500" dirty="0" smtClean="0"/>
              <a:t>(a</a:t>
            </a:r>
            <a:r>
              <a:rPr lang="en-US" sz="2500" dirty="0" smtClean="0"/>
              <a:t> day to give thanks for the things one has at the close of the harvest season</a:t>
            </a:r>
            <a:r>
              <a:rPr lang="cs-CZ" sz="2500" dirty="0" smtClean="0"/>
              <a:t>)</a:t>
            </a:r>
            <a:endParaRPr lang="en-US" sz="2500" dirty="0" smtClean="0"/>
          </a:p>
          <a:p>
            <a:r>
              <a:rPr lang="en-US" sz="3300" dirty="0" smtClean="0"/>
              <a:t>11. 11. – Remembrance Day</a:t>
            </a:r>
            <a:r>
              <a:rPr lang="cs-CZ" sz="3300" dirty="0" smtClean="0"/>
              <a:t> </a:t>
            </a:r>
            <a:r>
              <a:rPr lang="cs-CZ" sz="2500" i="1" dirty="0" smtClean="0"/>
              <a:t>(c</a:t>
            </a:r>
            <a:r>
              <a:rPr lang="en-US" sz="2500" i="1" dirty="0" err="1" smtClean="0"/>
              <a:t>ommemorates</a:t>
            </a:r>
            <a:r>
              <a:rPr lang="en-US" sz="2500" i="1" dirty="0" smtClean="0"/>
              <a:t> Canada's war dead. Anniversary of the armistice ending World War I in 1918</a:t>
            </a:r>
            <a:r>
              <a:rPr lang="cs-CZ" sz="2500" i="1" dirty="0" smtClean="0"/>
              <a:t>)</a:t>
            </a:r>
            <a:endParaRPr lang="en-US" sz="2500" i="1" dirty="0" smtClean="0"/>
          </a:p>
          <a:p>
            <a:r>
              <a:rPr lang="en-US" sz="3300" dirty="0" smtClean="0"/>
              <a:t>26. 12. – Boxing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</a:t>
            </a:r>
            <a:r>
              <a:rPr lang="en-US" dirty="0" err="1" smtClean="0"/>
              <a:t>uisine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BBQ</a:t>
            </a:r>
          </a:p>
          <a:p>
            <a:r>
              <a:rPr lang="en-US" dirty="0" smtClean="0"/>
              <a:t>Yellow pea soup</a:t>
            </a:r>
          </a:p>
          <a:p>
            <a:r>
              <a:rPr lang="en-US" dirty="0" smtClean="0"/>
              <a:t>ginger beef/pop</a:t>
            </a:r>
          </a:p>
          <a:p>
            <a:r>
              <a:rPr lang="en-US" dirty="0" smtClean="0"/>
              <a:t>maple syrup</a:t>
            </a:r>
          </a:p>
          <a:p>
            <a:r>
              <a:rPr lang="en-US" dirty="0" smtClean="0"/>
              <a:t>apple/pumpkin pie</a:t>
            </a:r>
          </a:p>
          <a:p>
            <a:r>
              <a:rPr lang="en-US" dirty="0" smtClean="0"/>
              <a:t>donuts</a:t>
            </a:r>
          </a:p>
          <a:p>
            <a:r>
              <a:rPr lang="en-US" dirty="0" smtClean="0"/>
              <a:t>bagels</a:t>
            </a:r>
            <a:endParaRPr lang="cs-CZ" dirty="0" smtClean="0"/>
          </a:p>
          <a:p>
            <a:r>
              <a:rPr lang="cs-CZ" dirty="0" err="1" smtClean="0"/>
              <a:t>cheesecake</a:t>
            </a:r>
            <a:endParaRPr lang="en-US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551" y="0"/>
            <a:ext cx="5492449" cy="366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32037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51520" y="177281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bagels</a:t>
            </a:r>
            <a:endParaRPr lang="cs-CZ" sz="3200" dirty="0" smtClean="0">
              <a:latin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3573016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donuts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300"/>
            <a:ext cx="5715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06896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5536" y="2204864"/>
            <a:ext cx="2952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Tahoma" pitchFamily="34" charset="0"/>
                <a:cs typeface="Tahoma" pitchFamily="34" charset="0"/>
              </a:rPr>
              <a:t>cheesecake</a:t>
            </a:r>
            <a:endParaRPr lang="en-US" sz="3200" dirty="0" smtClean="0">
              <a:latin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8" y="2996952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maple </a:t>
            </a: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syrup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Climate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8221382" cy="49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67544" y="60212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Ottawa (south part of Canada)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44408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°C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many </a:t>
            </a:r>
            <a:r>
              <a:rPr lang="cs-CZ" dirty="0" err="1" smtClean="0"/>
              <a:t>lakes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glacial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, </a:t>
            </a:r>
            <a:r>
              <a:rPr lang="cs-CZ" dirty="0" err="1" smtClean="0"/>
              <a:t>islands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glaciers</a:t>
            </a:r>
            <a:endParaRPr lang="cs-CZ" dirty="0" smtClean="0"/>
          </a:p>
          <a:p>
            <a:r>
              <a:rPr lang="cs-CZ" dirty="0" smtClean="0"/>
              <a:t>many tipe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climate</a:t>
            </a:r>
            <a:r>
              <a:rPr lang="cs-CZ" dirty="0" smtClean="0"/>
              <a:t>: </a:t>
            </a:r>
            <a:r>
              <a:rPr lang="en-US" dirty="0" smtClean="0"/>
              <a:t>the Arctic, the tundra with coniferous forests, prairies and deciduous forests </a:t>
            </a:r>
            <a:endParaRPr lang="cs-CZ" dirty="0" smtClean="0"/>
          </a:p>
          <a:p>
            <a:r>
              <a:rPr lang="cs-CZ" dirty="0" smtClean="0"/>
              <a:t>many </a:t>
            </a:r>
            <a:r>
              <a:rPr lang="cs-CZ" dirty="0" err="1" smtClean="0"/>
              <a:t>animals</a:t>
            </a:r>
            <a:r>
              <a:rPr lang="cs-CZ" dirty="0" smtClean="0"/>
              <a:t>: </a:t>
            </a:r>
            <a:r>
              <a:rPr lang="cs-CZ" dirty="0" err="1" smtClean="0"/>
              <a:t>elk</a:t>
            </a:r>
            <a:r>
              <a:rPr lang="cs-CZ" dirty="0" smtClean="0"/>
              <a:t>, </a:t>
            </a:r>
            <a:r>
              <a:rPr lang="cs-CZ" dirty="0" err="1" smtClean="0"/>
              <a:t>bear</a:t>
            </a:r>
            <a:r>
              <a:rPr lang="cs-CZ" dirty="0" smtClean="0"/>
              <a:t>, </a:t>
            </a:r>
            <a:r>
              <a:rPr lang="cs-CZ" dirty="0" err="1" smtClean="0"/>
              <a:t>ovibovine</a:t>
            </a:r>
            <a:r>
              <a:rPr lang="cs-CZ" dirty="0" smtClean="0"/>
              <a:t>, </a:t>
            </a:r>
            <a:r>
              <a:rPr lang="cs-CZ" dirty="0" err="1" smtClean="0"/>
              <a:t>beaver</a:t>
            </a:r>
            <a:r>
              <a:rPr lang="cs-CZ" dirty="0" smtClean="0"/>
              <a:t>, fox, </a:t>
            </a:r>
            <a:r>
              <a:rPr lang="cs-CZ" dirty="0" err="1" smtClean="0"/>
              <a:t>moose</a:t>
            </a:r>
            <a:r>
              <a:rPr lang="cs-CZ" dirty="0" smtClean="0"/>
              <a:t>, </a:t>
            </a:r>
            <a:r>
              <a:rPr lang="cs-CZ" dirty="0" err="1" smtClean="0"/>
              <a:t>bison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135"/>
          <a:stretch>
            <a:fillRect/>
          </a:stretch>
        </p:blipFill>
        <p:spPr bwMode="auto">
          <a:xfrm>
            <a:off x="0" y="3501008"/>
            <a:ext cx="466092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10802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68011" cy="3501008"/>
          </a:xfrm>
          <a:prstGeom prst="rect">
            <a:avLst/>
          </a:prstGeom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5991" y="0"/>
            <a:ext cx="4668009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108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4061" y="3068960"/>
            <a:ext cx="5689939" cy="3789040"/>
          </a:xfrm>
          <a:prstGeom prst="rect">
            <a:avLst/>
          </a:prstGeom>
        </p:spPr>
      </p:pic>
      <p:pic>
        <p:nvPicPr>
          <p:cNvPr id="4" name="Zástupný symbol pro obsah 3" descr="P10801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121"/>
          <a:stretch>
            <a:fillRect/>
          </a:stretch>
        </p:blipFill>
        <p:spPr>
          <a:xfrm>
            <a:off x="3311352" y="0"/>
            <a:ext cx="5832648" cy="356865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P10801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-396552" y="0"/>
            <a:ext cx="43204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606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828600" y="863334"/>
            <a:ext cx="10657185" cy="59946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801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154547" y="1"/>
            <a:ext cx="10298547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-1188640" y="332656"/>
            <a:ext cx="10332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	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CANADA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r>
              <a:rPr lang="cs-CZ" dirty="0"/>
              <a:t>i</a:t>
            </a:r>
            <a:r>
              <a:rPr lang="en-US" dirty="0" smtClean="0"/>
              <a:t>t is the world's second largest country by total area (9 984 670 km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capital is Ottawa, the largest city is Toronto</a:t>
            </a:r>
          </a:p>
          <a:p>
            <a:r>
              <a:rPr lang="en-US" dirty="0" smtClean="0"/>
              <a:t>it is federation that is governed as a parliamentary democracy and a constitutional monarchy (Queen Elizabeth II.)</a:t>
            </a:r>
          </a:p>
          <a:p>
            <a:r>
              <a:rPr lang="en-US" dirty="0" smtClean="0"/>
              <a:t>official languages are English and French</a:t>
            </a:r>
            <a:endParaRPr lang="cs-CZ" dirty="0" smtClean="0"/>
          </a:p>
          <a:p>
            <a:r>
              <a:rPr lang="cs-CZ" dirty="0" err="1" smtClean="0"/>
              <a:t>population</a:t>
            </a:r>
            <a:r>
              <a:rPr lang="cs-CZ" dirty="0" smtClean="0"/>
              <a:t>: 34 019 000 </a:t>
            </a:r>
            <a:r>
              <a:rPr lang="en-US" dirty="0" smtClean="0"/>
              <a:t>people</a:t>
            </a:r>
            <a:r>
              <a:rPr lang="cs-CZ" dirty="0" smtClean="0"/>
              <a:t> (1. 4. 2010) </a:t>
            </a:r>
          </a:p>
          <a:p>
            <a:endParaRPr lang="en-US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HISTOR</a:t>
            </a:r>
            <a:r>
              <a:rPr lang="cs-CZ" dirty="0" smtClean="0"/>
              <a:t>Y</a:t>
            </a:r>
            <a:endParaRPr lang="en-CA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sz="3500" dirty="0" smtClean="0"/>
              <a:t>human presence from 26 500 years ago (in the northern Yukon) </a:t>
            </a:r>
          </a:p>
          <a:p>
            <a:r>
              <a:rPr lang="en-US" sz="3500" dirty="0" smtClean="0"/>
              <a:t>first Europeans were Norse sailors in Newfoundland around 1000 AD</a:t>
            </a:r>
          </a:p>
          <a:p>
            <a:r>
              <a:rPr lang="en-US" sz="3500" dirty="0" smtClean="0"/>
              <a:t>in 1497 Italian seafarer John Cabot explored Canada's Atlantic coast for England</a:t>
            </a:r>
          </a:p>
          <a:p>
            <a:r>
              <a:rPr lang="en-US" sz="3500" dirty="0" smtClean="0"/>
              <a:t>the first permanent European settlements were at Port Royal (1605) and Quebec City – French colonies</a:t>
            </a:r>
          </a:p>
          <a:p>
            <a:r>
              <a:rPr lang="en-US" sz="3500" dirty="0" smtClean="0"/>
              <a:t>English established the Thirteen Colonies to the south in Canada in 1610</a:t>
            </a:r>
          </a:p>
          <a:p>
            <a:r>
              <a:rPr lang="en-US" sz="3500" dirty="0" smtClean="0"/>
              <a:t> the Constitution Act officially proclaimed Canadian Confederation on 1. 7. 1867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</a:t>
            </a:r>
            <a:r>
              <a:rPr lang="cs-CZ" dirty="0" smtClean="0"/>
              <a:t>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Nations (700 000 people)</a:t>
            </a:r>
          </a:p>
          <a:p>
            <a:r>
              <a:rPr lang="en-US" dirty="0" smtClean="0"/>
              <a:t>Inuit</a:t>
            </a:r>
            <a:endParaRPr lang="cs-CZ" dirty="0" smtClean="0"/>
          </a:p>
          <a:p>
            <a:r>
              <a:rPr lang="cs-CZ" dirty="0" err="1" smtClean="0"/>
              <a:t>Métis</a:t>
            </a:r>
            <a:r>
              <a:rPr lang="cs-CZ" dirty="0" smtClean="0"/>
              <a:t> (300 000 </a:t>
            </a:r>
            <a:r>
              <a:rPr lang="cs-CZ" dirty="0" err="1" smtClean="0"/>
              <a:t>people</a:t>
            </a:r>
            <a:r>
              <a:rPr lang="cs-CZ" dirty="0" smtClean="0"/>
              <a:t>)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Obrázek 3" descr="P108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-1"/>
            <a:ext cx="3275856" cy="49323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Obrázek 4" descr="IMG_6127.JPG"/>
          <p:cNvPicPr>
            <a:picLocks noChangeAspect="1"/>
          </p:cNvPicPr>
          <p:nvPr/>
        </p:nvPicPr>
        <p:blipFill>
          <a:blip r:embed="rId3" cstate="print"/>
          <a:srcRect l="17306"/>
          <a:stretch>
            <a:fillRect/>
          </a:stretch>
        </p:blipFill>
        <p:spPr>
          <a:xfrm>
            <a:off x="0" y="3284984"/>
            <a:ext cx="3959424" cy="3573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en-US" dirty="0" err="1" smtClean="0"/>
              <a:t>rovinces</a:t>
            </a:r>
            <a:r>
              <a:rPr lang="en-US" dirty="0" smtClean="0"/>
              <a:t> and territories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Canada</a:t>
            </a:r>
            <a:r>
              <a:rPr lang="cs-CZ" dirty="0" smtClean="0"/>
              <a:t> </a:t>
            </a:r>
            <a:r>
              <a:rPr lang="en-US" dirty="0" smtClean="0"/>
              <a:t>is a federation composed of ten provinces and three territories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Alberta, British Columbia, Saskatchewan, Manitoba, Ontario, Quebec, Newfoundland and Labrador, Prince Edward Island, Nova Scotia, New Brunswick</a:t>
            </a:r>
            <a:endParaRPr lang="cs-CZ" dirty="0" smtClean="0"/>
          </a:p>
          <a:p>
            <a:r>
              <a:rPr lang="en-US" dirty="0" smtClean="0"/>
              <a:t> Yukon, Northwest Territories, Nunavut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650px-Political_map_of_Canad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0"/>
            <a:ext cx="7635002" cy="66013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origin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Canadian (32%), English (21%), French (15</a:t>
            </a:r>
            <a:r>
              <a:rPr lang="cs-CZ" dirty="0" smtClean="0"/>
              <a:t>,</a:t>
            </a:r>
            <a:r>
              <a:rPr lang="en-US" dirty="0" smtClean="0"/>
              <a:t>8%), Scottish (15</a:t>
            </a:r>
            <a:r>
              <a:rPr lang="cs-CZ" dirty="0" smtClean="0"/>
              <a:t>,</a:t>
            </a:r>
            <a:r>
              <a:rPr lang="en-US" dirty="0" smtClean="0"/>
              <a:t>1%), Irish (13</a:t>
            </a:r>
            <a:r>
              <a:rPr lang="cs-CZ" dirty="0" smtClean="0"/>
              <a:t>,</a:t>
            </a:r>
            <a:r>
              <a:rPr lang="en-US" dirty="0" smtClean="0"/>
              <a:t>9%), German (10</a:t>
            </a:r>
            <a:r>
              <a:rPr lang="cs-CZ" dirty="0" smtClean="0"/>
              <a:t>,</a:t>
            </a:r>
            <a:r>
              <a:rPr lang="en-US" dirty="0" smtClean="0"/>
              <a:t>2%), Italian (4</a:t>
            </a:r>
            <a:r>
              <a:rPr lang="cs-CZ" dirty="0" smtClean="0"/>
              <a:t>,</a:t>
            </a:r>
            <a:r>
              <a:rPr lang="en-US" dirty="0" smtClean="0"/>
              <a:t>6%), Chinese (4</a:t>
            </a:r>
            <a:r>
              <a:rPr lang="cs-CZ" dirty="0" smtClean="0"/>
              <a:t>,</a:t>
            </a:r>
            <a:r>
              <a:rPr lang="en-US" dirty="0" smtClean="0"/>
              <a:t>3%), North American Indian (4</a:t>
            </a:r>
            <a:r>
              <a:rPr lang="cs-CZ" dirty="0" smtClean="0"/>
              <a:t>,</a:t>
            </a:r>
            <a:r>
              <a:rPr lang="en-US" dirty="0" smtClean="0"/>
              <a:t>0%), Ukrainian (3</a:t>
            </a:r>
            <a:r>
              <a:rPr lang="cs-CZ" dirty="0" smtClean="0"/>
              <a:t>,</a:t>
            </a:r>
            <a:r>
              <a:rPr lang="en-US" dirty="0" smtClean="0"/>
              <a:t>9%), and Dutch (Netherlands) (3</a:t>
            </a:r>
            <a:r>
              <a:rPr lang="cs-CZ" dirty="0" smtClean="0"/>
              <a:t>,</a:t>
            </a:r>
            <a:r>
              <a:rPr lang="en-US" dirty="0" smtClean="0"/>
              <a:t>3%).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en-US" dirty="0" smtClean="0"/>
              <a:t>here are 600 recognized First Nations governments or bands encompassing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</a:t>
            </a:r>
            <a:r>
              <a:rPr lang="en-US" dirty="0" smtClean="0"/>
              <a:t>1</a:t>
            </a:r>
            <a:r>
              <a:rPr lang="cs-CZ" dirty="0" smtClean="0"/>
              <a:t> </a:t>
            </a:r>
            <a:r>
              <a:rPr lang="en-US" dirty="0" smtClean="0"/>
              <a:t>172</a:t>
            </a:r>
            <a:r>
              <a:rPr lang="cs-CZ" dirty="0" smtClean="0"/>
              <a:t> </a:t>
            </a:r>
            <a:r>
              <a:rPr lang="en-US" dirty="0" smtClean="0"/>
              <a:t>790 people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eligion_in_Canad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01877"/>
            <a:ext cx="9144000" cy="6556123"/>
          </a:xfrm>
        </p:spPr>
      </p:pic>
      <p:sp>
        <p:nvSpPr>
          <p:cNvPr id="5" name="TextovéPole 4"/>
          <p:cNvSpPr txBox="1"/>
          <p:nvPr/>
        </p:nvSpPr>
        <p:spPr>
          <a:xfrm>
            <a:off x="899592" y="37170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43, 6%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71800" y="472514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29, 2%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15816" y="249289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16, 5%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00556" y="3176337"/>
            <a:ext cx="991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- 2,0 %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52075" y="261284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- 1,5 %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01825" y="346509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- 1,1 %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791672" y="288884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- 2,6 %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63916" y="37647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- 1,0 %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04302" y="405464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- 1 ,0 %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76546" y="432828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 - 0,9 %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Fertility </a:t>
            </a:r>
            <a:r>
              <a:rPr lang="cs-CZ" dirty="0" err="1" smtClean="0"/>
              <a:t>rate</a:t>
            </a:r>
            <a:endParaRPr lang="cs-CZ" dirty="0"/>
          </a:p>
        </p:txBody>
      </p:sp>
      <p:pic>
        <p:nvPicPr>
          <p:cNvPr id="4" name="Zástupný symbol pro obsah 3" descr="c_6_35_1_3_e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7920000" cy="50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525</Words>
  <Application>Microsoft Office PowerPoint</Application>
  <PresentationFormat>Předvádění na obrazovce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CANADA</vt:lpstr>
      <vt:lpstr>CANADA</vt:lpstr>
      <vt:lpstr>HISTORY</vt:lpstr>
      <vt:lpstr>Natives</vt:lpstr>
      <vt:lpstr>Provinces and territories</vt:lpstr>
      <vt:lpstr>Snímek 6</vt:lpstr>
      <vt:lpstr>Ethnic origin </vt:lpstr>
      <vt:lpstr>Snímek 8</vt:lpstr>
      <vt:lpstr>Fertility rate</vt:lpstr>
      <vt:lpstr>Special holidays</vt:lpstr>
      <vt:lpstr>Cuisine</vt:lpstr>
      <vt:lpstr>Snímek 12</vt:lpstr>
      <vt:lpstr>Snímek 13</vt:lpstr>
      <vt:lpstr>Climate</vt:lpstr>
      <vt:lpstr>Nature</vt:lpstr>
      <vt:lpstr>Snímek 16</vt:lpstr>
      <vt:lpstr>Snímek 17</vt:lpstr>
      <vt:lpstr>Snímek 18</vt:lpstr>
      <vt:lpstr>Snímek 19</vt:lpstr>
    </vt:vector>
  </TitlesOfParts>
  <Company>Praha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kacka</dc:creator>
  <cp:lastModifiedBy>kacka</cp:lastModifiedBy>
  <cp:revision>87</cp:revision>
  <dcterms:created xsi:type="dcterms:W3CDTF">2011-04-08T17:02:54Z</dcterms:created>
  <dcterms:modified xsi:type="dcterms:W3CDTF">2011-04-12T18:08:34Z</dcterms:modified>
</cp:coreProperties>
</file>