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9" r:id="rId15"/>
    <p:sldId id="270" r:id="rId16"/>
    <p:sldId id="272" r:id="rId17"/>
    <p:sldId id="277" r:id="rId18"/>
    <p:sldId id="278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E086DB-3683-174A-A81D-542DF4397B77}">
          <p14:sldIdLst>
            <p14:sldId id="256"/>
            <p14:sldId id="257"/>
          </p14:sldIdLst>
        </p14:section>
        <p14:section name="Untitled Section" id="{3A607D10-16F7-0145-842A-6ADF6E764C33}">
          <p14:sldIdLst>
            <p14:sldId id="258"/>
            <p14:sldId id="281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79"/>
            <p14:sldId id="270"/>
            <p14:sldId id="272"/>
            <p14:sldId id="277"/>
            <p14:sldId id="278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F3"/>
    <a:srgbClr val="20DC22"/>
    <a:srgbClr val="2DFF30"/>
    <a:srgbClr val="3CB3FF"/>
    <a:srgbClr val="FF8B0B"/>
    <a:srgbClr val="FF429F"/>
    <a:srgbClr val="4AFDAA"/>
    <a:srgbClr val="3CEEFC"/>
    <a:srgbClr val="7C72FF"/>
    <a:srgbClr val="A07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98" autoAdjust="0"/>
  </p:normalViewPr>
  <p:slideViewPr>
    <p:cSldViewPr snapToGrid="0" snapToObjects="1">
      <p:cViewPr varScale="1">
        <p:scale>
          <a:sx n="85" d="100"/>
          <a:sy n="85" d="100"/>
        </p:scale>
        <p:origin x="-11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19C82-781F-0543-BB91-825A1BEB70B1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78C46-B8B2-F54A-BEAB-CF9BF778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8C46-B8B2-F54A-BEAB-CF9BF7783E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0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DD51-8E94-0B45-A8CF-4CD8325E307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6765-0D2C-A445-B014-CA32AAF7B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4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DD51-8E94-0B45-A8CF-4CD8325E307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6765-0D2C-A445-B014-CA32AAF7B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7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DD51-8E94-0B45-A8CF-4CD8325E307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6765-0D2C-A445-B014-CA32AAF7B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5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DD51-8E94-0B45-A8CF-4CD8325E307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6765-0D2C-A445-B014-CA32AAF7B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3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DD51-8E94-0B45-A8CF-4CD8325E307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6765-0D2C-A445-B014-CA32AAF7B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9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DD51-8E94-0B45-A8CF-4CD8325E307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6765-0D2C-A445-B014-CA32AAF7B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DD51-8E94-0B45-A8CF-4CD8325E307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6765-0D2C-A445-B014-CA32AAF7B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4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DD51-8E94-0B45-A8CF-4CD8325E307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6765-0D2C-A445-B014-CA32AAF7B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3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DD51-8E94-0B45-A8CF-4CD8325E307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6765-0D2C-A445-B014-CA32AAF7B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8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DD51-8E94-0B45-A8CF-4CD8325E307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6765-0D2C-A445-B014-CA32AAF7B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6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DD51-8E94-0B45-A8CF-4CD8325E307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6765-0D2C-A445-B014-CA32AAF7B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4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DD51-8E94-0B45-A8CF-4CD8325E307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A6765-0D2C-A445-B014-CA32AAF7B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9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op-76094-profimedia-0012204697.jp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6245" y="-1503360"/>
            <a:ext cx="18018000" cy="864864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9065"/>
            <a:ext cx="7772400" cy="1470025"/>
          </a:xfrm>
        </p:spPr>
        <p:txBody>
          <a:bodyPr/>
          <a:lstStyle/>
          <a:p>
            <a:r>
              <a:rPr lang="en-US" i="1" dirty="0" err="1" smtClean="0"/>
              <a:t>Sedm</a:t>
            </a:r>
            <a:r>
              <a:rPr lang="en-US" i="1" dirty="0" smtClean="0"/>
              <a:t> </a:t>
            </a:r>
            <a:r>
              <a:rPr lang="en-US" i="1" dirty="0" err="1" smtClean="0"/>
              <a:t>divů</a:t>
            </a:r>
            <a:r>
              <a:rPr lang="en-US" i="1" dirty="0" smtClean="0"/>
              <a:t> </a:t>
            </a:r>
            <a:r>
              <a:rPr lang="en-US" i="1" dirty="0" err="1" smtClean="0"/>
              <a:t>světa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7004" y="3259679"/>
            <a:ext cx="6400800" cy="1752600"/>
          </a:xfrm>
          <a:solidFill>
            <a:schemeClr val="bg1"/>
          </a:solidFill>
          <a:ln>
            <a:solidFill>
              <a:srgbClr val="FFAD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txBody>
          <a:bodyPr>
            <a:normAutofit/>
          </a:bodyPr>
          <a:lstStyle/>
          <a:p>
            <a:endParaRPr lang="en-US" sz="2800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400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en-US" sz="4000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n</a:t>
            </a:r>
            <a:r>
              <a:rPr lang="en-US" sz="4000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en-US" sz="4000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</a:t>
            </a:r>
            <a:r>
              <a:rPr lang="en-US" sz="400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</a:t>
            </a:r>
            <a:r>
              <a:rPr lang="en-US" sz="4000" smtClean="0">
                <a:ln>
                  <a:solidFill>
                    <a:srgbClr val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endParaRPr lang="en-US" sz="4000" dirty="0" smtClean="0">
              <a:ln>
                <a:solidFill>
                  <a:srgbClr val="000000"/>
                </a:solidFill>
              </a:ln>
              <a:solidFill>
                <a:srgbClr val="CCFFCC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sz="28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1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n_ze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17" y="32193"/>
            <a:ext cx="4493967" cy="67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4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FF8B0B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FF4E97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7C72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A079F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á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rgbClr val="3CB3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v 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3CEEF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4AFDA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CCFF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2DFF3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20DC2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</a:t>
            </a:r>
            <a:endParaRPr lang="en-US" i="1" dirty="0">
              <a:ln>
                <a:solidFill>
                  <a:schemeClr val="tx1"/>
                </a:solidFill>
              </a:ln>
              <a:solidFill>
                <a:srgbClr val="20DC2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14" y="1417638"/>
            <a:ext cx="8149086" cy="52415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i="1" dirty="0" smtClean="0"/>
              <a:t>Byl vybudován v </a:t>
            </a:r>
            <a:r>
              <a:rPr lang="cs-CZ" i="1" dirty="0" err="1" smtClean="0"/>
              <a:t>Efesu</a:t>
            </a:r>
            <a:r>
              <a:rPr lang="cs-CZ" i="1" dirty="0" smtClean="0"/>
              <a:t> na pobřeží Malé Asie.</a:t>
            </a:r>
          </a:p>
          <a:p>
            <a:pPr marL="0" indent="0">
              <a:buNone/>
            </a:pPr>
            <a:r>
              <a:rPr lang="cs-CZ" i="1" dirty="0" smtClean="0"/>
              <a:t> </a:t>
            </a:r>
          </a:p>
          <a:p>
            <a:r>
              <a:rPr lang="cs-CZ" i="1" dirty="0" smtClean="0"/>
              <a:t>Nechal ho vybudovat král Kroisos.</a:t>
            </a:r>
          </a:p>
          <a:p>
            <a:pPr marL="0" indent="0">
              <a:buNone/>
            </a:pPr>
            <a:r>
              <a:rPr lang="cs-CZ" i="1" dirty="0" smtClean="0"/>
              <a:t> </a:t>
            </a:r>
          </a:p>
          <a:p>
            <a:r>
              <a:rPr lang="cs-CZ" i="1" dirty="0" smtClean="0"/>
              <a:t>V chrámu byla svatyně se zlatou sochou bohyně Artemis ze </a:t>
            </a:r>
            <a:r>
              <a:rPr lang="cs-CZ" i="1" dirty="0"/>
              <a:t>zlata, stříbra a ebenu.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i="1" dirty="0"/>
              <a:t>V den narození Alexandra Makedonského podpálil chrám Hérostratos kvůli </a:t>
            </a:r>
            <a:r>
              <a:rPr lang="cs-CZ" i="1" dirty="0" smtClean="0"/>
              <a:t>tomu, </a:t>
            </a:r>
            <a:r>
              <a:rPr lang="cs-CZ" i="1" dirty="0"/>
              <a:t>aby se </a:t>
            </a:r>
            <a:r>
              <a:rPr lang="cs-CZ" i="1" dirty="0" smtClean="0"/>
              <a:t>o něm </a:t>
            </a:r>
            <a:r>
              <a:rPr lang="cs-CZ" i="1" dirty="0"/>
              <a:t>psalo v dějinách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i="1" dirty="0"/>
              <a:t>Po několika letech nechal Alexandr Makedonský znovu vybudovat stejný chrám a v roce 250 př. n. l. byl chrám hotov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671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pic>
        <p:nvPicPr>
          <p:cNvPr id="4" name="Picture 3" descr="chra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16" y="329565"/>
            <a:ext cx="8700168" cy="619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n>
                  <a:solidFill>
                    <a:srgbClr val="000000"/>
                  </a:solidFill>
                </a:ln>
              </a:rPr>
              <a:t> </a:t>
            </a:r>
            <a:br>
              <a:rPr lang="cs-CZ" dirty="0">
                <a:ln>
                  <a:solidFill>
                    <a:srgbClr val="000000"/>
                  </a:solidFill>
                </a:ln>
              </a:rPr>
            </a:br>
            <a:r>
              <a:rPr lang="cs-CZ" dirty="0">
                <a:ln>
                  <a:solidFill>
                    <a:srgbClr val="000000"/>
                  </a:solidFill>
                </a:ln>
              </a:rPr>
              <a:t>        </a:t>
            </a:r>
            <a:r>
              <a:rPr lang="cs-CZ" i="1" dirty="0">
                <a:ln>
                  <a:solidFill>
                    <a:srgbClr val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5. 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u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rgbClr val="FF8B0B"/>
                </a:solidFill>
                <a:effectLst>
                  <a:reflection blurRad="6350" stA="55000" endA="300" endPos="45500" dir="5400000" sy="-100000" algn="bl" rotWithShape="0"/>
                </a:effectLst>
              </a:rPr>
              <a:t>z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rgbClr val="FF4E97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rgbClr val="6600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v</a:t>
            </a:r>
            <a:r>
              <a:rPr lang="cs-CZ" i="1" dirty="0">
                <a:ln>
                  <a:solidFill>
                    <a:srgbClr val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cs-CZ" i="1" dirty="0" err="1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</a:t>
            </a:r>
            <a:r>
              <a:rPr lang="cs-CZ" i="1" dirty="0" err="1">
                <a:ln>
                  <a:solidFill>
                    <a:srgbClr val="000000"/>
                  </a:solidFill>
                </a:ln>
                <a:solidFill>
                  <a:srgbClr val="3366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cs-CZ" i="1" dirty="0" err="1">
                <a:ln>
                  <a:solidFill>
                    <a:srgbClr val="000000"/>
                  </a:solidFill>
                </a:ln>
                <a:solidFill>
                  <a:srgbClr val="3CB3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</a:t>
            </a:r>
            <a:r>
              <a:rPr lang="cs-CZ" i="1" dirty="0" err="1">
                <a:ln>
                  <a:solidFill>
                    <a:srgbClr val="000000"/>
                  </a:solidFill>
                </a:ln>
                <a:solidFill>
                  <a:srgbClr val="3CEEF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cs-CZ" i="1" dirty="0" err="1">
                <a:ln>
                  <a:solidFill>
                    <a:srgbClr val="000000"/>
                  </a:solidFill>
                </a:ln>
                <a:solidFill>
                  <a:srgbClr val="CCFF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cs-CZ" i="1" dirty="0" err="1">
                <a:ln>
                  <a:solidFill>
                    <a:srgbClr val="000000"/>
                  </a:solidFill>
                </a:ln>
                <a:solidFill>
                  <a:srgbClr val="4AFDA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cs-CZ" i="1" dirty="0" err="1">
                <a:ln>
                  <a:solidFill>
                    <a:srgbClr val="000000"/>
                  </a:solidFill>
                </a:ln>
                <a:solidFill>
                  <a:srgbClr val="2DFF3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</a:t>
            </a:r>
            <a:r>
              <a:rPr lang="cs-CZ" i="1" dirty="0" err="1">
                <a:ln>
                  <a:solidFill>
                    <a:srgbClr val="000000"/>
                  </a:solidFill>
                </a:ln>
                <a:solidFill>
                  <a:srgbClr val="20DC2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</a:t>
            </a:r>
            <a:r>
              <a:rPr lang="cs-CZ" i="1" dirty="0" err="1">
                <a:ln>
                  <a:solidFill>
                    <a:srgbClr val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cs-CZ" i="1" dirty="0" err="1">
                <a:ln>
                  <a:solidFill>
                    <a:srgbClr val="000000"/>
                  </a:solidFill>
                </a:ln>
                <a:solidFill>
                  <a:srgbClr val="008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cs-CZ" i="1" dirty="0" err="1">
                <a:ln>
                  <a:solidFill>
                    <a:srgbClr val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cs-CZ" i="1" dirty="0" err="1">
                <a:ln>
                  <a:solidFill>
                    <a:srgbClr val="00000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u</a:t>
            </a:r>
            <a:r>
              <a:rPr lang="cs-CZ" i="1" dirty="0">
                <a:ln>
                  <a:solidFill>
                    <a:srgbClr val="000000"/>
                  </a:solidFill>
                </a:ln>
              </a:rPr>
              <a:t/>
            </a:r>
            <a:br>
              <a:rPr lang="cs-CZ" i="1" dirty="0">
                <a:ln>
                  <a:solidFill>
                    <a:srgbClr val="000000"/>
                  </a:solidFill>
                </a:ln>
              </a:rPr>
            </a:br>
            <a:endParaRPr lang="en-US" i="1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8384"/>
            <a:ext cx="8229600" cy="3837779"/>
          </a:xfrm>
        </p:spPr>
        <p:txBody>
          <a:bodyPr/>
          <a:lstStyle/>
          <a:p>
            <a:r>
              <a:rPr lang="cs-CZ" i="1" dirty="0"/>
              <a:t>Bylo vystavěno roku 351 př. n. l.</a:t>
            </a:r>
          </a:p>
          <a:p>
            <a:pPr marL="0" indent="0">
              <a:buNone/>
            </a:pPr>
            <a:r>
              <a:rPr lang="cs-CZ" i="1" dirty="0"/>
              <a:t> </a:t>
            </a:r>
          </a:p>
          <a:p>
            <a:r>
              <a:rPr lang="cs-CZ" i="1" dirty="0"/>
              <a:t>Bylo tvořeno </a:t>
            </a:r>
            <a:r>
              <a:rPr lang="cs-CZ" i="1" dirty="0" smtClean="0"/>
              <a:t>podstavcem </a:t>
            </a:r>
            <a:r>
              <a:rPr lang="cs-CZ" i="1" dirty="0"/>
              <a:t>z </a:t>
            </a:r>
            <a:r>
              <a:rPr lang="cs-CZ" i="1" dirty="0" smtClean="0"/>
              <a:t>mramoru, </a:t>
            </a:r>
            <a:r>
              <a:rPr lang="cs-CZ" i="1" dirty="0"/>
              <a:t>na něm stál pohřební chrám obklopený 36-ti  </a:t>
            </a:r>
            <a:r>
              <a:rPr lang="cs-CZ" i="1" dirty="0" smtClean="0"/>
              <a:t>sloupy, </a:t>
            </a:r>
            <a:r>
              <a:rPr lang="cs-CZ" i="1" dirty="0"/>
              <a:t>které držely 24 stupňovitou pyramidu.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ssollos_mozolesi_resimleri-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6. </a:t>
            </a:r>
            <a:r>
              <a:rPr lang="cs-CZ" i="1" dirty="0" err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</a:t>
            </a:r>
            <a:r>
              <a:rPr lang="cs-CZ" i="1" dirty="0" err="1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h</a:t>
            </a:r>
            <a:r>
              <a:rPr lang="cs-CZ" i="1" dirty="0" err="1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ó</a:t>
            </a:r>
            <a:r>
              <a:rPr lang="cs-CZ" i="1" dirty="0" err="1" smtClean="0">
                <a:ln>
                  <a:solidFill>
                    <a:srgbClr val="000000"/>
                  </a:solidFill>
                </a:ln>
                <a:solidFill>
                  <a:srgbClr val="FF8B0B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cs-CZ" i="1" dirty="0" err="1" smtClean="0">
                <a:ln>
                  <a:solidFill>
                    <a:srgbClr val="000000"/>
                  </a:solidFill>
                </a:ln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cs-CZ" i="1" dirty="0" err="1" smtClean="0">
                <a:ln>
                  <a:solidFill>
                    <a:srgbClr val="000000"/>
                  </a:solidFill>
                </a:ln>
                <a:solidFill>
                  <a:srgbClr val="FF4E97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cs-CZ" i="1" dirty="0" err="1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ý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7C72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A079F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3CB3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i="1" dirty="0">
              <a:ln>
                <a:solidFill>
                  <a:srgbClr val="00000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8197"/>
            <a:ext cx="8229600" cy="3997966"/>
          </a:xfrm>
        </p:spPr>
        <p:txBody>
          <a:bodyPr/>
          <a:lstStyle/>
          <a:p>
            <a:r>
              <a:rPr lang="cs-CZ" i="1" dirty="0"/>
              <a:t>Byl vystavěn kolem let 292-280 př. n. l.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i="1" dirty="0"/>
              <a:t>Vyrobil jej sochař </a:t>
            </a:r>
            <a:r>
              <a:rPr lang="cs-CZ" i="1" dirty="0" err="1"/>
              <a:t>Charés</a:t>
            </a:r>
            <a:r>
              <a:rPr lang="cs-CZ" i="1" dirty="0"/>
              <a:t>.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i="1" dirty="0"/>
              <a:t>Do roku 1886 byl nejvyšší sochou světa, poté byl překonán sochou svobody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7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19" y="0"/>
            <a:ext cx="4668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7. 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j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rgbClr val="FF8B0B"/>
                </a:solidFill>
                <a:effectLst>
                  <a:reflection blurRad="6350" stA="55000" endA="300" endPos="45500" dir="5400000" sy="-100000" algn="bl" rotWithShape="0"/>
                </a:effectLst>
              </a:rPr>
              <a:t>á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cs-CZ" i="1" dirty="0">
                <a:ln>
                  <a:solidFill>
                    <a:srgbClr val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rgbClr val="FF4E97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</a:t>
            </a:r>
            <a:r>
              <a:rPr lang="cs-CZ" i="1" dirty="0">
                <a:ln>
                  <a:solidFill>
                    <a:srgbClr val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cs-CZ" i="1" dirty="0">
                <a:ln>
                  <a:solidFill>
                    <a:srgbClr val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6600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3366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3CB3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3CEEF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ě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CCFF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4AFDA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2DFF3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ru</a:t>
            </a:r>
            <a:endParaRPr lang="en-US" i="1" dirty="0">
              <a:ln>
                <a:solidFill>
                  <a:srgbClr val="00000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22" y="1736640"/>
            <a:ext cx="8343578" cy="4656959"/>
          </a:xfrm>
        </p:spPr>
        <p:txBody>
          <a:bodyPr>
            <a:normAutofit fontScale="92500" lnSpcReduction="20000"/>
          </a:bodyPr>
          <a:lstStyle/>
          <a:p>
            <a:r>
              <a:rPr lang="cs-CZ" i="1" dirty="0"/>
              <a:t>Byl postaven kolem roku 300 př. n. l.</a:t>
            </a:r>
          </a:p>
          <a:p>
            <a:pPr marL="0" indent="0">
              <a:buNone/>
            </a:pPr>
            <a:r>
              <a:rPr lang="cs-CZ" i="1" dirty="0"/>
              <a:t> </a:t>
            </a:r>
          </a:p>
          <a:p>
            <a:r>
              <a:rPr lang="cs-CZ" i="1" dirty="0"/>
              <a:t>Hlavním stavitelem byl architekt jménem </a:t>
            </a:r>
            <a:r>
              <a:rPr lang="cs-CZ" i="1" dirty="0" err="1"/>
              <a:t>Sostratu</a:t>
            </a:r>
            <a:r>
              <a:rPr lang="cs-CZ" i="1" dirty="0"/>
              <a:t>.</a:t>
            </a:r>
          </a:p>
          <a:p>
            <a:pPr marL="0" indent="0">
              <a:buNone/>
            </a:pPr>
            <a:r>
              <a:rPr lang="cs-CZ" i="1" dirty="0"/>
              <a:t> </a:t>
            </a:r>
          </a:p>
          <a:p>
            <a:r>
              <a:rPr lang="cs-CZ" i="1" dirty="0"/>
              <a:t>Maják stál na </a:t>
            </a:r>
            <a:r>
              <a:rPr lang="cs-CZ" i="1" dirty="0" smtClean="0"/>
              <a:t>ostrůvku </a:t>
            </a:r>
            <a:r>
              <a:rPr lang="cs-CZ" i="1" dirty="0" err="1"/>
              <a:t>Faraos</a:t>
            </a:r>
            <a:r>
              <a:rPr lang="cs-CZ" i="1" dirty="0"/>
              <a:t> poblíž města Alexandrie.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i="1" dirty="0"/>
              <a:t>Byl používán přes 1700 let, zbořilo ho až zemětřesení v roce 1303.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059662d1_7812267_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85" y="980604"/>
            <a:ext cx="3550815" cy="4896792"/>
          </a:xfrm>
          <a:prstGeom prst="rect">
            <a:avLst/>
          </a:prstGeom>
        </p:spPr>
      </p:pic>
      <p:pic>
        <p:nvPicPr>
          <p:cNvPr id="5" name="Picture 4" descr="eb35ae2449_611474_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5" y="184680"/>
            <a:ext cx="5385571" cy="64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0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Děkuji</a:t>
            </a:r>
            <a:r>
              <a:rPr lang="en-US" i="1" dirty="0" smtClean="0"/>
              <a:t> </a:t>
            </a:r>
            <a:r>
              <a:rPr lang="en-US" i="1" dirty="0" err="1" smtClean="0"/>
              <a:t>za</a:t>
            </a:r>
            <a:r>
              <a:rPr lang="en-US" i="1" dirty="0" smtClean="0"/>
              <a:t> </a:t>
            </a:r>
            <a:r>
              <a:rPr lang="en-US" i="1" dirty="0" err="1" smtClean="0"/>
              <a:t>pozornost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</a:t>
            </a: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7360"/>
            <a:ext cx="8229600" cy="2842560"/>
          </a:xfrm>
        </p:spPr>
        <p:txBody>
          <a:bodyPr>
            <a:noAutofit/>
            <a:scene3d>
              <a:camera prst="isometricTopUp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6600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en-US" sz="6600" i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</a:t>
            </a:r>
            <a:r>
              <a:rPr lang="en-US" sz="6600" i="1" dirty="0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en-US" sz="6600" i="1" dirty="0" smtClean="0">
                <a:ln>
                  <a:solidFill>
                    <a:srgbClr val="000000"/>
                  </a:solidFill>
                </a:ln>
                <a:solidFill>
                  <a:srgbClr val="FF8B0B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</a:t>
            </a:r>
            <a:r>
              <a:rPr lang="en-US" sz="6600" i="1" dirty="0" smtClean="0">
                <a:ln>
                  <a:solidFill>
                    <a:srgbClr val="000000"/>
                  </a:solidFill>
                </a:ln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</a:t>
            </a:r>
            <a:r>
              <a:rPr lang="en-US" sz="6600" i="1" dirty="0" smtClean="0">
                <a:ln>
                  <a:solidFill>
                    <a:srgbClr val="000000"/>
                  </a:solidFill>
                </a:ln>
                <a:solidFill>
                  <a:srgbClr val="FF4E97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endParaRPr lang="en-US" sz="6600" i="1" dirty="0">
              <a:ln>
                <a:solidFill>
                  <a:srgbClr val="00000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4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FF6F38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v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FF4E97"/>
                </a:solidFill>
                <a:effectLst>
                  <a:reflection blurRad="6350" stA="55000" endA="300" endPos="45500" dir="5400000" sy="-100000" algn="bl" rotWithShape="0"/>
                </a:effectLst>
              </a:rPr>
              <a:t>ů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v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ě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A079F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7C72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j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o</a:t>
            </a:r>
            <a:r>
              <a:rPr lang="en-US" i="1" dirty="0" err="1" smtClean="0">
                <a:ln>
                  <a:solidFill>
                    <a:schemeClr val="tx1"/>
                  </a:solidFill>
                </a:ln>
                <a:solidFill>
                  <a:srgbClr val="3CEEF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rgbClr val="4AFDA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i="1" dirty="0">
              <a:ln>
                <a:solidFill>
                  <a:schemeClr val="tx1"/>
                </a:solidFill>
              </a:ln>
              <a:solidFill>
                <a:srgbClr val="4AFDA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</a:t>
            </a:r>
            <a:endParaRPr lang="cs-CZ" dirty="0"/>
          </a:p>
          <a:p>
            <a:r>
              <a:rPr lang="cs-CZ" dirty="0" smtClean="0"/>
              <a:t> </a:t>
            </a:r>
            <a:r>
              <a:rPr lang="cs-CZ" i="1" dirty="0"/>
              <a:t>Architektonická a umělecká díla starověku.</a:t>
            </a:r>
          </a:p>
          <a:p>
            <a:pPr marL="0" indent="0">
              <a:buNone/>
            </a:pPr>
            <a:r>
              <a:rPr lang="cs-CZ" i="1" dirty="0"/>
              <a:t> </a:t>
            </a:r>
          </a:p>
          <a:p>
            <a:r>
              <a:rPr lang="cs-CZ" i="1" dirty="0"/>
              <a:t> Jejich seznam sestavil helénistický spisovatel </a:t>
            </a:r>
            <a:r>
              <a:rPr lang="cs-CZ" i="1" dirty="0" err="1"/>
              <a:t>Filión</a:t>
            </a:r>
            <a:r>
              <a:rPr lang="cs-CZ" i="1" dirty="0"/>
              <a:t> Byzantský 3.-2. St. př. n. l.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093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venWondersOfThe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90" y="6377"/>
            <a:ext cx="4920021" cy="68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n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0" y="410655"/>
            <a:ext cx="8188381" cy="60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893"/>
            <a:ext cx="8229600" cy="11430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1.</a:t>
            </a:r>
            <a:r>
              <a:rPr lang="en-US" dirty="0" smtClean="0">
                <a:ln>
                  <a:solidFill>
                    <a:srgbClr val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g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y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ts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rgbClr val="A079F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rgbClr val="7C72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é</a:t>
            </a:r>
            <a:r>
              <a:rPr lang="en-US" dirty="0" smtClean="0">
                <a:ln>
                  <a:solidFill>
                    <a:srgbClr val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rgbClr val="6600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y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rgbClr val="3CEEF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rgbClr val="4AFDA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  <a:solidFill>
                  <a:srgbClr val="008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y</a:t>
            </a:r>
            <a:endParaRPr lang="en-US" i="1" dirty="0">
              <a:ln>
                <a:solidFill>
                  <a:srgbClr val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/>
              <a:t>Jediný div </a:t>
            </a:r>
            <a:r>
              <a:rPr lang="cs-CZ" i="1" dirty="0" smtClean="0"/>
              <a:t>světa, </a:t>
            </a:r>
            <a:r>
              <a:rPr lang="cs-CZ" i="1" dirty="0"/>
              <a:t>který se </a:t>
            </a:r>
            <a:r>
              <a:rPr lang="cs-CZ" i="1" dirty="0" smtClean="0"/>
              <a:t>dochoval do dnešní doby.</a:t>
            </a:r>
          </a:p>
          <a:p>
            <a:pPr marL="0" indent="0">
              <a:buNone/>
            </a:pPr>
            <a:endParaRPr lang="cs-CZ" i="1" dirty="0" smtClean="0"/>
          </a:p>
          <a:p>
            <a:r>
              <a:rPr lang="cs-CZ" i="1" dirty="0" smtClean="0"/>
              <a:t>První </a:t>
            </a:r>
            <a:r>
              <a:rPr lang="cs-CZ" i="1" dirty="0"/>
              <a:t>pyramida vystavěna již kolem roku 2550 př. n. l. </a:t>
            </a:r>
          </a:p>
          <a:p>
            <a:pPr marL="0" indent="0">
              <a:buNone/>
            </a:pPr>
            <a:r>
              <a:rPr lang="cs-CZ" i="1" dirty="0"/>
              <a:t> </a:t>
            </a:r>
          </a:p>
          <a:p>
            <a:r>
              <a:rPr lang="cs-CZ" i="1" dirty="0"/>
              <a:t>Stavěly se z hliněných nepálených cihel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i="1" dirty="0"/>
              <a:t>Sloužily jako hrobky panovníků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i="1" dirty="0" smtClean="0"/>
              <a:t>V</a:t>
            </a:r>
            <a:r>
              <a:rPr lang="cs-CZ" i="1" dirty="0"/>
              <a:t> Egyptě se jich nachází přes 100.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79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20x1000-94ac-pyrami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8" y="466340"/>
            <a:ext cx="8916744" cy="59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Front"/>
              <a:lightRig rig="threePt" dir="t"/>
            </a:scene3d>
          </a:bodyPr>
          <a:lstStyle/>
          <a:p>
            <a:r>
              <a:rPr lang="en-US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2. 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FF8B0B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FF4E97"/>
                </a:solidFill>
                <a:effectLst>
                  <a:reflection blurRad="6350" stA="55000" endA="300" endPos="45500" dir="5400000" sy="-100000" algn="bl" rotWithShape="0"/>
                </a:effectLst>
              </a:rPr>
              <a:t>é</a:t>
            </a:r>
            <a:r>
              <a:rPr lang="en-US" i="1" dirty="0" smtClean="0">
                <a:ln>
                  <a:solidFill>
                    <a:srgbClr val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FF4E97"/>
                </a:solidFill>
                <a:effectLst>
                  <a:reflection blurRad="6350" stA="55000" endA="300" endPos="45500" dir="5400000" sy="-100000" algn="bl" rotWithShape="0"/>
                </a:effectLst>
              </a:rPr>
              <a:t>za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h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6600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y</a:t>
            </a:r>
            <a:r>
              <a:rPr lang="en-US" i="1" dirty="0" smtClean="0">
                <a:ln>
                  <a:solidFill>
                    <a:srgbClr val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3366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3CB3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3CEEF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á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CCFF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4AFDA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v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20DC2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y</a:t>
            </a:r>
            <a:r>
              <a:rPr lang="en-US" i="1" dirty="0" smtClean="0">
                <a:ln>
                  <a:solidFill>
                    <a:srgbClr val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rgbClr val="008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en-US" i="1" dirty="0" err="1" smtClean="0">
                <a:ln>
                  <a:solidFill>
                    <a:srgbClr val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endParaRPr lang="en-US" i="1" dirty="0">
              <a:ln>
                <a:solidFill>
                  <a:srgbClr val="00000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2640"/>
            <a:ext cx="8229600" cy="4717440"/>
          </a:xfrm>
        </p:spPr>
        <p:txBody>
          <a:bodyPr>
            <a:normAutofit fontScale="62500" lnSpcReduction="20000"/>
          </a:bodyPr>
          <a:lstStyle/>
          <a:p>
            <a:r>
              <a:rPr lang="cs-CZ" sz="3900" i="1" dirty="0"/>
              <a:t>Nacházely </a:t>
            </a:r>
            <a:r>
              <a:rPr lang="cs-CZ" sz="3900" i="1" dirty="0" smtClean="0"/>
              <a:t>se </a:t>
            </a:r>
            <a:r>
              <a:rPr lang="cs-CZ" sz="3900" i="1" dirty="0"/>
              <a:t>v Babylóně.</a:t>
            </a:r>
          </a:p>
          <a:p>
            <a:pPr marL="0" indent="0">
              <a:buNone/>
            </a:pPr>
            <a:r>
              <a:rPr lang="cs-CZ" sz="3900" i="1" dirty="0"/>
              <a:t> </a:t>
            </a:r>
          </a:p>
          <a:p>
            <a:r>
              <a:rPr lang="cs-CZ" sz="3900" i="1" dirty="0"/>
              <a:t>Byly údajně vystavěny kolem roku 600 př. n. l. </a:t>
            </a:r>
          </a:p>
          <a:p>
            <a:pPr marL="0" indent="0">
              <a:buNone/>
            </a:pPr>
            <a:r>
              <a:rPr lang="cs-CZ" sz="3900" i="1" dirty="0"/>
              <a:t> </a:t>
            </a:r>
          </a:p>
          <a:p>
            <a:r>
              <a:rPr lang="cs-CZ" sz="3900" i="1" dirty="0"/>
              <a:t>Nemáme </a:t>
            </a:r>
            <a:r>
              <a:rPr lang="cs-CZ" sz="3900" i="1" dirty="0" smtClean="0"/>
              <a:t>důkaz, </a:t>
            </a:r>
            <a:r>
              <a:rPr lang="cs-CZ" sz="3900" i="1" dirty="0"/>
              <a:t>že skutečně </a:t>
            </a:r>
            <a:r>
              <a:rPr lang="cs-CZ" sz="3900" i="1" dirty="0" smtClean="0"/>
              <a:t>existovaly, </a:t>
            </a:r>
            <a:r>
              <a:rPr lang="cs-CZ" sz="3900" i="1" dirty="0"/>
              <a:t>informace čerpáme jen z pověstí.</a:t>
            </a:r>
          </a:p>
          <a:p>
            <a:pPr marL="0" indent="0">
              <a:buNone/>
            </a:pPr>
            <a:r>
              <a:rPr lang="cs-CZ" sz="3900" i="1" dirty="0"/>
              <a:t> </a:t>
            </a:r>
          </a:p>
          <a:p>
            <a:r>
              <a:rPr lang="cs-CZ" sz="3900" i="1" dirty="0"/>
              <a:t>Zahrady tvořilo sedm teras a na každé z nich byla jedna zahrada.</a:t>
            </a:r>
          </a:p>
          <a:p>
            <a:pPr marL="0" indent="0">
              <a:buNone/>
            </a:pPr>
            <a:r>
              <a:rPr lang="cs-CZ" sz="3900" i="1" dirty="0"/>
              <a:t> </a:t>
            </a:r>
          </a:p>
          <a:p>
            <a:r>
              <a:rPr lang="cs-CZ" sz="3900" i="1" dirty="0"/>
              <a:t>Terasy budily </a:t>
            </a:r>
            <a:r>
              <a:rPr lang="cs-CZ" sz="3900" i="1" dirty="0" smtClean="0"/>
              <a:t>dojem, </a:t>
            </a:r>
            <a:r>
              <a:rPr lang="cs-CZ" sz="3900" i="1" dirty="0"/>
              <a:t>jako by se vznášely, tak vznikl název „Visuté zahrady.“</a:t>
            </a:r>
          </a:p>
          <a:p>
            <a:pPr marL="0" indent="0">
              <a:buNone/>
            </a:pPr>
            <a:r>
              <a:rPr lang="cs-CZ" i="1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gingGardensofBabylo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25" y="517185"/>
            <a:ext cx="6350150" cy="58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3. </a:t>
            </a:r>
            <a:r>
              <a:rPr lang="cs-CZ" i="1" dirty="0" err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F</a:t>
            </a:r>
            <a:r>
              <a:rPr lang="cs-CZ" i="1" dirty="0" err="1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é</a:t>
            </a:r>
            <a:r>
              <a:rPr lang="cs-CZ" i="1" dirty="0" err="1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d</a:t>
            </a:r>
            <a:r>
              <a:rPr lang="cs-CZ" i="1" dirty="0" err="1" smtClean="0">
                <a:ln>
                  <a:solidFill>
                    <a:srgbClr val="000000"/>
                  </a:solidFill>
                </a:ln>
                <a:solidFill>
                  <a:srgbClr val="FF8B0B"/>
                </a:solidFill>
              </a:rPr>
              <a:t>i</a:t>
            </a:r>
            <a:r>
              <a:rPr lang="cs-CZ" i="1" dirty="0" err="1" smtClean="0">
                <a:ln>
                  <a:solidFill>
                    <a:srgbClr val="000000"/>
                  </a:solidFill>
                </a:ln>
                <a:solidFill>
                  <a:srgbClr val="FF429F"/>
                </a:solidFill>
              </a:rPr>
              <a:t>ů</a:t>
            </a:r>
            <a:r>
              <a:rPr lang="cs-CZ" i="1" dirty="0" err="1" smtClean="0">
                <a:ln>
                  <a:solidFill>
                    <a:srgbClr val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</a:rPr>
              <a:t> 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</a:rPr>
              <a:t>Z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</a:rPr>
              <a:t>e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u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  <a:solidFill>
                  <a:srgbClr val="3CB3FF"/>
                </a:solidFill>
              </a:rPr>
              <a:t>s</a:t>
            </a:r>
            <a:r>
              <a:rPr lang="cs-CZ" i="1" dirty="0" smtClean="0">
                <a:ln>
                  <a:solidFill>
                    <a:srgbClr val="000000"/>
                  </a:solidFill>
                </a:ln>
              </a:rPr>
              <a:t/>
            </a:r>
            <a:br>
              <a:rPr lang="cs-CZ" i="1" dirty="0" smtClean="0">
                <a:ln>
                  <a:solidFill>
                    <a:srgbClr val="000000"/>
                  </a:solidFill>
                </a:ln>
              </a:rPr>
            </a:br>
            <a:endParaRPr lang="en-US" i="1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48820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i="1" dirty="0"/>
              <a:t>Se nacházel v Olympii.</a:t>
            </a:r>
          </a:p>
          <a:p>
            <a:pPr marL="0" indent="0">
              <a:buNone/>
            </a:pPr>
            <a:r>
              <a:rPr lang="cs-CZ" i="1" dirty="0"/>
              <a:t> </a:t>
            </a:r>
          </a:p>
          <a:p>
            <a:r>
              <a:rPr lang="cs-CZ" i="1" dirty="0" smtClean="0"/>
              <a:t>Diova </a:t>
            </a:r>
            <a:r>
              <a:rPr lang="cs-CZ" i="1" dirty="0"/>
              <a:t>socha je považována za naprostý vrchol lidské schopnosti tvarovat kov a </a:t>
            </a:r>
            <a:r>
              <a:rPr lang="cs-CZ" i="1" dirty="0" smtClean="0"/>
              <a:t>kámen.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i="1" dirty="0" smtClean="0"/>
              <a:t>Byla </a:t>
            </a:r>
            <a:r>
              <a:rPr lang="cs-CZ" i="1" dirty="0"/>
              <a:t>náboženským centrem při olympijských hrách.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i="1" dirty="0" smtClean="0"/>
              <a:t>Chrám, </a:t>
            </a:r>
            <a:r>
              <a:rPr lang="cs-CZ" i="1" dirty="0"/>
              <a:t>ve kterém byla socha </a:t>
            </a:r>
            <a:r>
              <a:rPr lang="cs-CZ" i="1" dirty="0" smtClean="0"/>
              <a:t>umístěna, </a:t>
            </a:r>
            <a:r>
              <a:rPr lang="cs-CZ" i="1" dirty="0"/>
              <a:t>byl spolu s </a:t>
            </a:r>
            <a:r>
              <a:rPr lang="cs-CZ" i="1" dirty="0" smtClean="0"/>
              <a:t>ní </a:t>
            </a:r>
            <a:r>
              <a:rPr lang="cs-CZ" i="1" dirty="0"/>
              <a:t>vybudován kolem let 468-456 př. n. l.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i="1" dirty="0"/>
              <a:t>Roku 394 byla socha převezena do Konstantinopole, zde jí roku 475 zničil požár a zmizela </a:t>
            </a:r>
            <a:r>
              <a:rPr lang="cs-CZ" i="1" dirty="0" smtClean="0"/>
              <a:t>beze stopy</a:t>
            </a:r>
            <a:r>
              <a:rPr lang="cs-CZ" i="1" dirty="0"/>
              <a:t>.</a:t>
            </a:r>
          </a:p>
          <a:p>
            <a:pPr marL="0" indent="0">
              <a:buNone/>
            </a:pPr>
            <a:endParaRPr lang="cs-CZ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282</TotalTime>
  <Words>134</Words>
  <Application>Microsoft Office PowerPoint</Application>
  <PresentationFormat>Předvádění na obrazovce (4:3)</PresentationFormat>
  <Paragraphs>75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Office Theme</vt:lpstr>
      <vt:lpstr>Sedm divů světa</vt:lpstr>
      <vt:lpstr>Sedm divů světa jsou:</vt:lpstr>
      <vt:lpstr>Prezentace aplikace PowerPoint</vt:lpstr>
      <vt:lpstr>Prezentace aplikace PowerPoint</vt:lpstr>
      <vt:lpstr>1. Egyptské pyramidy</vt:lpstr>
      <vt:lpstr>Prezentace aplikace PowerPoint</vt:lpstr>
      <vt:lpstr>2. Visuté zahrady královny Semiramis</vt:lpstr>
      <vt:lpstr>Prezentace aplikace PowerPoint</vt:lpstr>
      <vt:lpstr>3. Fédiův Zeus </vt:lpstr>
      <vt:lpstr>Prezentace aplikace PowerPoint</vt:lpstr>
      <vt:lpstr>4. Artemidin chrám v Efesu</vt:lpstr>
      <vt:lpstr>Prezentace aplikace PowerPoint</vt:lpstr>
      <vt:lpstr>           5. Mauzoleum v Halikarnassu </vt:lpstr>
      <vt:lpstr>Prezentace aplikace PowerPoint</vt:lpstr>
      <vt:lpstr>6. Rhódský kolos </vt:lpstr>
      <vt:lpstr>Prezentace aplikace PowerPoint</vt:lpstr>
      <vt:lpstr>7. Maják na ostrově Faru</vt:lpstr>
      <vt:lpstr>Prezentace aplikace PowerPoint</vt:lpstr>
      <vt:lpstr>Děkuji za pozornost 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Sedm divů světa</dc:title>
  <dc:creator>Martina Suchánková</dc:creator>
  <cp:lastModifiedBy>Štěpána Vnoučková</cp:lastModifiedBy>
  <cp:revision>34</cp:revision>
  <dcterms:created xsi:type="dcterms:W3CDTF">2014-12-08T17:48:32Z</dcterms:created>
  <dcterms:modified xsi:type="dcterms:W3CDTF">2014-12-12T10:56:25Z</dcterms:modified>
</cp:coreProperties>
</file>