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25"/>
  </p:notesMasterIdLst>
  <p:sldIdLst>
    <p:sldId id="257" r:id="rId2"/>
    <p:sldId id="315" r:id="rId3"/>
    <p:sldId id="275" r:id="rId4"/>
    <p:sldId id="263" r:id="rId5"/>
    <p:sldId id="267" r:id="rId6"/>
    <p:sldId id="269" r:id="rId7"/>
    <p:sldId id="314" r:id="rId8"/>
    <p:sldId id="311" r:id="rId9"/>
    <p:sldId id="312" r:id="rId10"/>
    <p:sldId id="313" r:id="rId11"/>
    <p:sldId id="310" r:id="rId12"/>
    <p:sldId id="297" r:id="rId13"/>
    <p:sldId id="303" r:id="rId14"/>
    <p:sldId id="298" r:id="rId15"/>
    <p:sldId id="299" r:id="rId16"/>
    <p:sldId id="304" r:id="rId17"/>
    <p:sldId id="305" r:id="rId18"/>
    <p:sldId id="301" r:id="rId19"/>
    <p:sldId id="316" r:id="rId20"/>
    <p:sldId id="306" r:id="rId21"/>
    <p:sldId id="307" r:id="rId22"/>
    <p:sldId id="309" r:id="rId23"/>
    <p:sldId id="308"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82" autoAdjust="0"/>
  </p:normalViewPr>
  <p:slideViewPr>
    <p:cSldViewPr>
      <p:cViewPr>
        <p:scale>
          <a:sx n="70" d="100"/>
          <a:sy n="70" d="100"/>
        </p:scale>
        <p:origin x="-12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794E60-D8AC-47B4-9058-AE2AC7D239DD}" type="datetimeFigureOut">
              <a:rPr lang="cs-CZ" smtClean="0"/>
              <a:t>22.5.2016</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5BFD65-9FAF-4FAE-93BF-678B2633B37A}" type="slidenum">
              <a:rPr lang="cs-CZ" smtClean="0"/>
              <a:t>‹#›</a:t>
            </a:fld>
            <a:endParaRPr lang="cs-CZ"/>
          </a:p>
        </p:txBody>
      </p:sp>
    </p:spTree>
    <p:extLst>
      <p:ext uri="{BB962C8B-B14F-4D97-AF65-F5344CB8AC3E}">
        <p14:creationId xmlns:p14="http://schemas.microsoft.com/office/powerpoint/2010/main" val="3979424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A5BFD65-9FAF-4FAE-93BF-678B2633B37A}" type="slidenum">
              <a:rPr lang="cs-CZ" smtClean="0"/>
              <a:t>1</a:t>
            </a:fld>
            <a:endParaRPr lang="cs-CZ"/>
          </a:p>
        </p:txBody>
      </p:sp>
    </p:spTree>
    <p:extLst>
      <p:ext uri="{BB962C8B-B14F-4D97-AF65-F5344CB8AC3E}">
        <p14:creationId xmlns:p14="http://schemas.microsoft.com/office/powerpoint/2010/main" val="141714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A5BFD65-9FAF-4FAE-93BF-678B2633B37A}" type="slidenum">
              <a:rPr lang="cs-CZ" smtClean="0"/>
              <a:t>3</a:t>
            </a:fld>
            <a:endParaRPr lang="cs-CZ"/>
          </a:p>
        </p:txBody>
      </p:sp>
    </p:spTree>
    <p:extLst>
      <p:ext uri="{BB962C8B-B14F-4D97-AF65-F5344CB8AC3E}">
        <p14:creationId xmlns:p14="http://schemas.microsoft.com/office/powerpoint/2010/main" val="1417144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Syn Boha?</a:t>
            </a:r>
          </a:p>
          <a:p>
            <a:r>
              <a:rPr lang="cs-CZ" dirty="0" smtClean="0"/>
              <a:t>Pomatenec a rouhač?</a:t>
            </a:r>
          </a:p>
          <a:p>
            <a:r>
              <a:rPr lang="cs-CZ" dirty="0" smtClean="0"/>
              <a:t>Kritik náboženských omylů a morálních poklesků své doby?</a:t>
            </a:r>
            <a:endParaRPr lang="cs-CZ" dirty="0"/>
          </a:p>
        </p:txBody>
      </p:sp>
      <p:sp>
        <p:nvSpPr>
          <p:cNvPr id="4" name="Zástupný symbol pro číslo snímku 3"/>
          <p:cNvSpPr>
            <a:spLocks noGrp="1"/>
          </p:cNvSpPr>
          <p:nvPr>
            <p:ph type="sldNum" sz="quarter" idx="10"/>
          </p:nvPr>
        </p:nvSpPr>
        <p:spPr/>
        <p:txBody>
          <a:bodyPr/>
          <a:lstStyle/>
          <a:p>
            <a:fld id="{7A5BFD65-9FAF-4FAE-93BF-678B2633B37A}" type="slidenum">
              <a:rPr lang="cs-CZ" smtClean="0"/>
              <a:t>4</a:t>
            </a:fld>
            <a:endParaRPr lang="cs-CZ"/>
          </a:p>
        </p:txBody>
      </p:sp>
    </p:spTree>
    <p:extLst>
      <p:ext uri="{BB962C8B-B14F-4D97-AF65-F5344CB8AC3E}">
        <p14:creationId xmlns:p14="http://schemas.microsoft.com/office/powerpoint/2010/main" val="782634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Mozaika nanebevstoupení Krista</a:t>
            </a:r>
          </a:p>
          <a:p>
            <a:r>
              <a:rPr lang="cs-CZ" dirty="0" smtClean="0"/>
              <a:t>Vpravo seslání ducha svatého, počátek apoštolské posloupnosti</a:t>
            </a:r>
            <a:endParaRPr lang="cs-CZ" dirty="0"/>
          </a:p>
        </p:txBody>
      </p:sp>
      <p:sp>
        <p:nvSpPr>
          <p:cNvPr id="4" name="Zástupný symbol pro číslo snímku 3"/>
          <p:cNvSpPr>
            <a:spLocks noGrp="1"/>
          </p:cNvSpPr>
          <p:nvPr>
            <p:ph type="sldNum" sz="quarter" idx="10"/>
          </p:nvPr>
        </p:nvSpPr>
        <p:spPr/>
        <p:txBody>
          <a:bodyPr/>
          <a:lstStyle/>
          <a:p>
            <a:fld id="{7A5BFD65-9FAF-4FAE-93BF-678B2633B37A}" type="slidenum">
              <a:rPr lang="cs-CZ" smtClean="0"/>
              <a:t>5</a:t>
            </a:fld>
            <a:endParaRPr lang="cs-CZ"/>
          </a:p>
        </p:txBody>
      </p:sp>
    </p:spTree>
    <p:extLst>
      <p:ext uri="{BB962C8B-B14F-4D97-AF65-F5344CB8AC3E}">
        <p14:creationId xmlns:p14="http://schemas.microsoft.com/office/powerpoint/2010/main" val="232571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p:txBody>
      </p:sp>
      <p:sp>
        <p:nvSpPr>
          <p:cNvPr id="4" name="Zástupný symbol pro číslo snímku 3"/>
          <p:cNvSpPr>
            <a:spLocks noGrp="1"/>
          </p:cNvSpPr>
          <p:nvPr>
            <p:ph type="sldNum" sz="quarter" idx="10"/>
          </p:nvPr>
        </p:nvSpPr>
        <p:spPr/>
        <p:txBody>
          <a:bodyPr/>
          <a:lstStyle/>
          <a:p>
            <a:fld id="{7A5BFD65-9FAF-4FAE-93BF-678B2633B37A}" type="slidenum">
              <a:rPr lang="cs-CZ" smtClean="0"/>
              <a:t>6</a:t>
            </a:fld>
            <a:endParaRPr lang="cs-CZ"/>
          </a:p>
        </p:txBody>
      </p:sp>
    </p:spTree>
    <p:extLst>
      <p:ext uri="{BB962C8B-B14F-4D97-AF65-F5344CB8AC3E}">
        <p14:creationId xmlns:p14="http://schemas.microsoft.com/office/powerpoint/2010/main" val="4165227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7A5BFD65-9FAF-4FAE-93BF-678B2633B37A}" type="slidenum">
              <a:rPr lang="cs-CZ" smtClean="0"/>
              <a:t>9</a:t>
            </a:fld>
            <a:endParaRPr lang="cs-CZ"/>
          </a:p>
        </p:txBody>
      </p:sp>
    </p:spTree>
    <p:extLst>
      <p:ext uri="{BB962C8B-B14F-4D97-AF65-F5344CB8AC3E}">
        <p14:creationId xmlns:p14="http://schemas.microsoft.com/office/powerpoint/2010/main" val="1315384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57512-F922-4BBD-A93E-7F2A256D302A}" type="slidenum">
              <a:rPr lang="en-US" altLang="cs-CZ"/>
              <a:pPr/>
              <a:t>13</a:t>
            </a:fld>
            <a:endParaRPr lang="en-US" altLang="cs-CZ"/>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http://www.national-geographic.cz/detail/proc-padl-anticky-rim-kvuli-problemum-kterymi-trpi-i-nase-civilizace-5370/#.VBqBrhYbIsE</a:t>
            </a:r>
            <a:endParaRPr lang="cs-CZ" dirty="0"/>
          </a:p>
        </p:txBody>
      </p:sp>
      <p:sp>
        <p:nvSpPr>
          <p:cNvPr id="4" name="Zástupný symbol pro číslo snímku 3"/>
          <p:cNvSpPr>
            <a:spLocks noGrp="1"/>
          </p:cNvSpPr>
          <p:nvPr>
            <p:ph type="sldNum" sz="quarter" idx="10"/>
          </p:nvPr>
        </p:nvSpPr>
        <p:spPr/>
        <p:txBody>
          <a:bodyPr/>
          <a:lstStyle/>
          <a:p>
            <a:fld id="{7A5BFD65-9FAF-4FAE-93BF-678B2633B37A}" type="slidenum">
              <a:rPr lang="cs-CZ" smtClean="0"/>
              <a:t>17</a:t>
            </a:fld>
            <a:endParaRPr lang="cs-CZ"/>
          </a:p>
        </p:txBody>
      </p:sp>
    </p:spTree>
    <p:extLst>
      <p:ext uri="{BB962C8B-B14F-4D97-AF65-F5344CB8AC3E}">
        <p14:creationId xmlns:p14="http://schemas.microsoft.com/office/powerpoint/2010/main" val="412736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cs-CZ" smtClean="0"/>
              <a:t>Kliknutím lze upravit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7" name="Date Placeholder 6"/>
          <p:cNvSpPr>
            <a:spLocks noGrp="1"/>
          </p:cNvSpPr>
          <p:nvPr>
            <p:ph type="dt" sz="half" idx="10"/>
          </p:nvPr>
        </p:nvSpPr>
        <p:spPr/>
        <p:txBody>
          <a:bodyPr/>
          <a:lstStyle/>
          <a:p>
            <a:fld id="{72CE7357-28D3-476B-920F-9631492BC8FB}" type="datetimeFigureOut">
              <a:rPr lang="cs-CZ" smtClean="0"/>
              <a:t>22.5.2016</a:t>
            </a:fld>
            <a:endParaRPr lang="cs-CZ"/>
          </a:p>
        </p:txBody>
      </p:sp>
      <p:sp>
        <p:nvSpPr>
          <p:cNvPr id="8" name="Slide Number Placeholder 7"/>
          <p:cNvSpPr>
            <a:spLocks noGrp="1"/>
          </p:cNvSpPr>
          <p:nvPr>
            <p:ph type="sldNum" sz="quarter" idx="11"/>
          </p:nvPr>
        </p:nvSpPr>
        <p:spPr/>
        <p:txBody>
          <a:bodyPr/>
          <a:lstStyle/>
          <a:p>
            <a:fld id="{1D94B151-07B3-405E-ABFB-31134DF79DBE}" type="slidenum">
              <a:rPr lang="cs-CZ" smtClean="0"/>
              <a:t>‹#›</a:t>
            </a:fld>
            <a:endParaRPr lang="cs-CZ"/>
          </a:p>
        </p:txBody>
      </p:sp>
      <p:sp>
        <p:nvSpPr>
          <p:cNvPr id="9" name="Footer Placeholder 8"/>
          <p:cNvSpPr>
            <a:spLocks noGrp="1"/>
          </p:cNvSpPr>
          <p:nvPr>
            <p:ph type="ftr" sz="quarter" idx="12"/>
          </p:nvPr>
        </p:nvSpPr>
        <p:spPr/>
        <p:txBody>
          <a:bodyPr/>
          <a:lstStyle/>
          <a:p>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2CE7357-28D3-476B-920F-9631492BC8FB}" type="datetimeFigureOut">
              <a:rPr lang="cs-CZ" smtClean="0"/>
              <a:t>22.5.2016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94B151-07B3-405E-ABFB-31134DF79DBE}"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72CE7357-28D3-476B-920F-9631492BC8FB}" type="datetimeFigureOut">
              <a:rPr lang="cs-CZ" smtClean="0"/>
              <a:t>22.5.2016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94B151-07B3-405E-ABFB-31134DF79DBE}"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685800" y="609600"/>
            <a:ext cx="7772400" cy="1143000"/>
          </a:xfrm>
        </p:spPr>
        <p:txBody>
          <a:bodyPr/>
          <a:lstStyle/>
          <a:p>
            <a:r>
              <a:rPr lang="cs-CZ"/>
              <a:t>Kliknutím lze upravit styl.</a:t>
            </a:r>
          </a:p>
        </p:txBody>
      </p:sp>
      <p:sp>
        <p:nvSpPr>
          <p:cNvPr id="3" name="Zástupný symbol pro obsah 2"/>
          <p:cNvSpPr>
            <a:spLocks noGrp="1"/>
          </p:cNvSpPr>
          <p:nvPr>
            <p:ph sz="quarter" idx="1"/>
          </p:nvPr>
        </p:nvSpPr>
        <p:spPr>
          <a:xfrm>
            <a:off x="685800" y="19812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4648200" y="19812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685800" y="41148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obsah 5"/>
          <p:cNvSpPr>
            <a:spLocks noGrp="1"/>
          </p:cNvSpPr>
          <p:nvPr>
            <p:ph sz="quarter" idx="4"/>
          </p:nvPr>
        </p:nvSpPr>
        <p:spPr>
          <a:xfrm>
            <a:off x="4648200" y="4114800"/>
            <a:ext cx="3810000" cy="19812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685800" y="6248400"/>
            <a:ext cx="1905000" cy="457200"/>
          </a:xfrm>
        </p:spPr>
        <p:txBody>
          <a:bodyPr/>
          <a:lstStyle>
            <a:lvl1pPr>
              <a:defRPr/>
            </a:lvl1pPr>
          </a:lstStyle>
          <a:p>
            <a:endParaRPr lang="en-US" altLang="cs-CZ"/>
          </a:p>
        </p:txBody>
      </p:sp>
      <p:sp>
        <p:nvSpPr>
          <p:cNvPr id="8" name="Zástupný symbol pro zápatí 7"/>
          <p:cNvSpPr>
            <a:spLocks noGrp="1"/>
          </p:cNvSpPr>
          <p:nvPr>
            <p:ph type="ftr" sz="quarter" idx="11"/>
          </p:nvPr>
        </p:nvSpPr>
        <p:spPr>
          <a:xfrm>
            <a:off x="3124200" y="6248400"/>
            <a:ext cx="2895600" cy="457200"/>
          </a:xfrm>
        </p:spPr>
        <p:txBody>
          <a:bodyPr/>
          <a:lstStyle>
            <a:lvl1pPr>
              <a:defRPr/>
            </a:lvl1pPr>
          </a:lstStyle>
          <a:p>
            <a:endParaRPr lang="en-US" altLang="cs-CZ"/>
          </a:p>
        </p:txBody>
      </p:sp>
      <p:sp>
        <p:nvSpPr>
          <p:cNvPr id="9" name="Zástupný symbol pro číslo snímku 8"/>
          <p:cNvSpPr>
            <a:spLocks noGrp="1"/>
          </p:cNvSpPr>
          <p:nvPr>
            <p:ph type="sldNum" sz="quarter" idx="12"/>
          </p:nvPr>
        </p:nvSpPr>
        <p:spPr>
          <a:xfrm>
            <a:off x="6553200" y="6248400"/>
            <a:ext cx="1905000" cy="457200"/>
          </a:xfrm>
        </p:spPr>
        <p:txBody>
          <a:bodyPr/>
          <a:lstStyle>
            <a:lvl1pPr>
              <a:defRPr/>
            </a:lvl1pPr>
          </a:lstStyle>
          <a:p>
            <a:fld id="{5878AC9E-8576-4FD9-B2E6-F35A458A6041}" type="slidenum">
              <a:rPr lang="en-US" altLang="cs-CZ"/>
              <a:pPr/>
              <a:t>‹#›</a:t>
            </a:fld>
            <a:endParaRPr lang="en-US" altLang="cs-CZ"/>
          </a:p>
        </p:txBody>
      </p:sp>
    </p:spTree>
    <p:extLst>
      <p:ext uri="{BB962C8B-B14F-4D97-AF65-F5344CB8AC3E}">
        <p14:creationId xmlns:p14="http://schemas.microsoft.com/office/powerpoint/2010/main" val="996249951"/>
      </p:ext>
    </p:extLst>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10"/>
          </p:nvPr>
        </p:nvSpPr>
        <p:spPr/>
        <p:txBody>
          <a:bodyPr/>
          <a:lstStyle/>
          <a:p>
            <a:fld id="{72CE7357-28D3-476B-920F-9631492BC8FB}" type="datetimeFigureOut">
              <a:rPr lang="cs-CZ" smtClean="0"/>
              <a:t>22.5.2016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94B151-07B3-405E-ABFB-31134DF79DBE}"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cs-CZ" smtClean="0"/>
              <a:t>Kliknutím lze upravit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72CE7357-28D3-476B-920F-9631492BC8FB}" type="datetimeFigureOut">
              <a:rPr lang="cs-CZ" smtClean="0"/>
              <a:t>22.5.2016</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D94B151-07B3-405E-ABFB-31134DF79DBE}" type="slidenum">
              <a:rPr lang="cs-CZ" smtClean="0"/>
              <a:t>‹#›</a:t>
            </a:fld>
            <a:endParaRPr lang="cs-CZ"/>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5" name="Date Placeholder 4"/>
          <p:cNvSpPr>
            <a:spLocks noGrp="1"/>
          </p:cNvSpPr>
          <p:nvPr>
            <p:ph type="dt" sz="half" idx="10"/>
          </p:nvPr>
        </p:nvSpPr>
        <p:spPr/>
        <p:txBody>
          <a:bodyPr/>
          <a:lstStyle/>
          <a:p>
            <a:fld id="{72CE7357-28D3-476B-920F-9631492BC8FB}" type="datetimeFigureOut">
              <a:rPr lang="cs-CZ" smtClean="0"/>
              <a:t>22.5.2016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94B151-07B3-405E-ABFB-31134DF79DBE}" type="slidenum">
              <a:rPr lang="cs-CZ" smtClean="0"/>
              <a:t>‹#›</a:t>
            </a:fld>
            <a:endParaRPr lang="cs-CZ"/>
          </a:p>
        </p:txBody>
      </p:sp>
      <p:sp>
        <p:nvSpPr>
          <p:cNvPr id="9" name="Content Placeholder 8"/>
          <p:cNvSpPr>
            <a:spLocks noGrp="1"/>
          </p:cNvSpPr>
          <p:nvPr>
            <p:ph sz="quarter" idx="13"/>
          </p:nvPr>
        </p:nvSpPr>
        <p:spPr>
          <a:xfrm>
            <a:off x="365760" y="1600200"/>
            <a:ext cx="4041648" cy="4526280"/>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7" name="Date Placeholder 6"/>
          <p:cNvSpPr>
            <a:spLocks noGrp="1"/>
          </p:cNvSpPr>
          <p:nvPr>
            <p:ph type="dt" sz="half" idx="10"/>
          </p:nvPr>
        </p:nvSpPr>
        <p:spPr/>
        <p:txBody>
          <a:bodyPr/>
          <a:lstStyle/>
          <a:p>
            <a:fld id="{72CE7357-28D3-476B-920F-9631492BC8FB}" type="datetimeFigureOut">
              <a:rPr lang="cs-CZ" smtClean="0"/>
              <a:t>22.5.2016</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D94B151-07B3-405E-ABFB-31134DF79DBE}" type="slidenum">
              <a:rPr lang="cs-CZ" smtClean="0"/>
              <a:t>‹#›</a:t>
            </a:fld>
            <a:endParaRPr lang="cs-CZ"/>
          </a:p>
        </p:txBody>
      </p:sp>
      <p:sp>
        <p:nvSpPr>
          <p:cNvPr id="11" name="Content Placeholder 10"/>
          <p:cNvSpPr>
            <a:spLocks noGrp="1"/>
          </p:cNvSpPr>
          <p:nvPr>
            <p:ph sz="quarter" idx="13"/>
          </p:nvPr>
        </p:nvSpPr>
        <p:spPr>
          <a:xfrm>
            <a:off x="457200" y="2212848"/>
            <a:ext cx="4041648" cy="391363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72CE7357-28D3-476B-920F-9631492BC8FB}" type="datetimeFigureOut">
              <a:rPr lang="cs-CZ" smtClean="0"/>
              <a:t>22.5.2016</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D94B151-07B3-405E-ABFB-31134DF79DBE}"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E7357-28D3-476B-920F-9631492BC8FB}" type="datetimeFigureOut">
              <a:rPr lang="cs-CZ" smtClean="0"/>
              <a:t>22.5.2016</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1D94B151-07B3-405E-ABFB-31134DF79DBE}"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cs-CZ" smtClean="0"/>
              <a:t>Kliknutím lze upravit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2CE7357-28D3-476B-920F-9631492BC8FB}" type="datetimeFigureOut">
              <a:rPr lang="cs-CZ" smtClean="0"/>
              <a:t>22.5.2016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94B151-07B3-405E-ABFB-31134DF79DBE}"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cs-CZ" smtClean="0"/>
              <a:t>Kliknutím lze upravit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72CE7357-28D3-476B-920F-9631492BC8FB}" type="datetimeFigureOut">
              <a:rPr lang="cs-CZ" smtClean="0"/>
              <a:t>22.5.2016</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D94B151-07B3-405E-ABFB-31134DF79DBE}"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cs-CZ" smtClean="0"/>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2CE7357-28D3-476B-920F-9631492BC8FB}" type="datetimeFigureOut">
              <a:rPr lang="cs-CZ" smtClean="0"/>
              <a:t>22.5.2016</a:t>
            </a:fld>
            <a:endParaRPr lang="cs-CZ"/>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cs-CZ"/>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D94B151-07B3-405E-ABFB-31134DF79DBE}" type="slidenum">
              <a:rPr lang="cs-CZ" smtClean="0"/>
              <a:t>‹#›</a:t>
            </a:fld>
            <a:endParaRPr lang="cs-CZ"/>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1259632" y="332656"/>
            <a:ext cx="4896544" cy="792088"/>
          </a:xfrm>
        </p:spPr>
        <p:txBody>
          <a:bodyPr/>
          <a:lstStyle/>
          <a:p>
            <a:r>
              <a:rPr lang="cs-CZ" dirty="0" smtClean="0"/>
              <a:t>Křesťanství</a:t>
            </a:r>
            <a:endParaRPr lang="cs-CZ" dirty="0"/>
          </a:p>
        </p:txBody>
      </p:sp>
      <p:sp>
        <p:nvSpPr>
          <p:cNvPr id="4" name="Zástupný symbol pro obsah 3"/>
          <p:cNvSpPr>
            <a:spLocks noGrp="1"/>
          </p:cNvSpPr>
          <p:nvPr>
            <p:ph idx="1"/>
          </p:nvPr>
        </p:nvSpPr>
        <p:spPr>
          <a:xfrm>
            <a:off x="323528" y="1412776"/>
            <a:ext cx="6048672" cy="4680520"/>
          </a:xfrm>
        </p:spPr>
        <p:txBody>
          <a:bodyPr>
            <a:normAutofit fontScale="92500" lnSpcReduction="10000"/>
          </a:bodyPr>
          <a:lstStyle/>
          <a:p>
            <a:r>
              <a:rPr lang="cs-CZ" altLang="cs-CZ" dirty="0">
                <a:solidFill>
                  <a:schemeClr val="tx1"/>
                </a:solidFill>
              </a:rPr>
              <a:t>Hlavní postavou je Ježíš Kristus (z </a:t>
            </a:r>
            <a:r>
              <a:rPr lang="cs-CZ" altLang="cs-CZ" dirty="0" err="1">
                <a:solidFill>
                  <a:schemeClr val="tx1"/>
                </a:solidFill>
              </a:rPr>
              <a:t>hebrej</a:t>
            </a:r>
            <a:r>
              <a:rPr lang="cs-CZ" altLang="cs-CZ" dirty="0">
                <a:solidFill>
                  <a:schemeClr val="tx1"/>
                </a:solidFill>
              </a:rPr>
              <a:t>. </a:t>
            </a:r>
            <a:r>
              <a:rPr lang="cs-CZ" altLang="cs-CZ" dirty="0" err="1">
                <a:solidFill>
                  <a:schemeClr val="tx1"/>
                </a:solidFill>
              </a:rPr>
              <a:t>Jehošua</a:t>
            </a:r>
            <a:r>
              <a:rPr lang="cs-CZ" altLang="cs-CZ" dirty="0">
                <a:solidFill>
                  <a:schemeClr val="tx1"/>
                </a:solidFill>
              </a:rPr>
              <a:t>, „Bůh je spása“, také Kristus, z </a:t>
            </a:r>
            <a:r>
              <a:rPr lang="cs-CZ" altLang="cs-CZ" dirty="0" err="1">
                <a:solidFill>
                  <a:schemeClr val="tx1"/>
                </a:solidFill>
              </a:rPr>
              <a:t>hebrej</a:t>
            </a:r>
            <a:r>
              <a:rPr lang="cs-CZ" altLang="cs-CZ" dirty="0">
                <a:solidFill>
                  <a:schemeClr val="tx1"/>
                </a:solidFill>
              </a:rPr>
              <a:t>. „mesiáš“ = pomazaný, král)</a:t>
            </a:r>
          </a:p>
          <a:p>
            <a:r>
              <a:rPr lang="cs-CZ" altLang="cs-CZ" dirty="0">
                <a:solidFill>
                  <a:schemeClr val="tx1"/>
                </a:solidFill>
              </a:rPr>
              <a:t>Pochází z Nazaretu (Palestina); o jeho životě pojednávají evangelia (z řečtiny „dobrá zpráva“) podle Matouše, Marka, Lukáše a Jana.</a:t>
            </a:r>
          </a:p>
          <a:p>
            <a:r>
              <a:rPr lang="cs-CZ" altLang="cs-CZ" dirty="0">
                <a:solidFill>
                  <a:schemeClr val="tx1"/>
                </a:solidFill>
              </a:rPr>
              <a:t>Měl vliv na lidi =&gt; politicky nebezpečný, odsouzen Pilátem (římská moc). Ježíš kázal křesťanskou lásku ke všem bez rozdílu, uzdravoval nemocné, přinášel víru v království Boží, v jeho šlépějích 12 učedníků. Ukřižován okolo r. 30. </a:t>
            </a:r>
            <a:endParaRPr lang="cs-CZ" altLang="cs-CZ" dirty="0" smtClean="0">
              <a:solidFill>
                <a:schemeClr val="tx1"/>
              </a:solidFill>
            </a:endParaRPr>
          </a:p>
          <a:p>
            <a:r>
              <a:rPr lang="cs-CZ" altLang="cs-CZ" dirty="0" smtClean="0">
                <a:solidFill>
                  <a:schemeClr val="tx1"/>
                </a:solidFill>
              </a:rPr>
              <a:t>Vstal </a:t>
            </a:r>
            <a:r>
              <a:rPr lang="cs-CZ" altLang="cs-CZ" dirty="0">
                <a:solidFill>
                  <a:schemeClr val="tx1"/>
                </a:solidFill>
              </a:rPr>
              <a:t>z mrtvých 3. </a:t>
            </a:r>
            <a:r>
              <a:rPr lang="cs-CZ" altLang="cs-CZ" dirty="0" smtClean="0">
                <a:solidFill>
                  <a:schemeClr val="tx1"/>
                </a:solidFill>
              </a:rPr>
              <a:t>dne a vstoupil na nebesa</a:t>
            </a:r>
            <a:endParaRPr lang="cs-CZ" altLang="cs-CZ" dirty="0">
              <a:solidFill>
                <a:schemeClr val="tx1"/>
              </a:solidFill>
            </a:endParaRPr>
          </a:p>
        </p:txBody>
      </p:sp>
      <p:pic>
        <p:nvPicPr>
          <p:cNvPr id="3074" name="Picture 2" descr="http://blog.beliefnet.com/bibleandculture/files/import/assets_c/2010/10/bib-thumb-400x524-188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88640"/>
            <a:ext cx="2181225"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ealhistoryww.com/world_history/ancient/Misc/Jesus/300.jpg"/>
          <p:cNvPicPr>
            <a:picLocks noChangeAspect="1" noChangeArrowheads="1"/>
          </p:cNvPicPr>
          <p:nvPr/>
        </p:nvPicPr>
        <p:blipFill rotWithShape="1">
          <a:blip r:embed="rId4">
            <a:extLst>
              <a:ext uri="{28A0092B-C50C-407E-A947-70E740481C1C}">
                <a14:useLocalDpi xmlns:a14="http://schemas.microsoft.com/office/drawing/2010/main" val="0"/>
              </a:ext>
            </a:extLst>
          </a:blip>
          <a:srcRect l="18159" t="11843" r="17978"/>
          <a:stretch/>
        </p:blipFill>
        <p:spPr bwMode="auto">
          <a:xfrm>
            <a:off x="6522099" y="3225358"/>
            <a:ext cx="2226365" cy="3299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616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1051520"/>
          </a:xfrm>
        </p:spPr>
        <p:txBody>
          <a:bodyPr/>
          <a:lstStyle/>
          <a:p>
            <a:endParaRPr lang="cs-CZ" dirty="0"/>
          </a:p>
        </p:txBody>
      </p:sp>
      <p:sp>
        <p:nvSpPr>
          <p:cNvPr id="3" name="Zástupný symbol pro obsah 2"/>
          <p:cNvSpPr>
            <a:spLocks noGrp="1"/>
          </p:cNvSpPr>
          <p:nvPr>
            <p:ph idx="1"/>
          </p:nvPr>
        </p:nvSpPr>
        <p:spPr>
          <a:xfrm>
            <a:off x="457200" y="1600201"/>
            <a:ext cx="3898776" cy="553766"/>
          </a:xfrm>
        </p:spPr>
        <p:txBody>
          <a:bodyPr/>
          <a:lstStyle/>
          <a:p>
            <a:r>
              <a:rPr lang="cs-CZ" dirty="0"/>
              <a:t>Římské katakomby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692696"/>
            <a:ext cx="3805036" cy="2446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descr="https://upload.wikimedia.org/wikipedia/commons/2/24/Stele_Licinia_Amias_Terme_676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996952"/>
            <a:ext cx="3922540" cy="34105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ublic Domain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2153966"/>
            <a:ext cx="3024336" cy="4281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67874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61256"/>
            <a:ext cx="8229600" cy="763488"/>
          </a:xfrm>
        </p:spPr>
        <p:txBody>
          <a:bodyPr/>
          <a:lstStyle/>
          <a:p>
            <a:r>
              <a:rPr lang="cs-CZ" sz="4400" dirty="0" smtClean="0"/>
              <a:t>Řím po pádu republiky</a:t>
            </a:r>
            <a:endParaRPr lang="cs-CZ" sz="4400" dirty="0"/>
          </a:p>
        </p:txBody>
      </p:sp>
      <p:sp>
        <p:nvSpPr>
          <p:cNvPr id="3" name="Zástupný symbol pro obsah 2"/>
          <p:cNvSpPr>
            <a:spLocks noGrp="1"/>
          </p:cNvSpPr>
          <p:nvPr>
            <p:ph idx="1"/>
          </p:nvPr>
        </p:nvSpPr>
        <p:spPr>
          <a:xfrm>
            <a:off x="457200" y="1412776"/>
            <a:ext cx="8229600" cy="4968552"/>
          </a:xfrm>
        </p:spPr>
        <p:txBody>
          <a:bodyPr>
            <a:normAutofit lnSpcReduction="10000"/>
          </a:bodyPr>
          <a:lstStyle/>
          <a:p>
            <a:pPr marL="0" indent="0">
              <a:buNone/>
            </a:pPr>
            <a:r>
              <a:rPr lang="cs-CZ" dirty="0" smtClean="0"/>
              <a:t>Jak vypadá impérium po likvidaci Caesarových vrahů? </a:t>
            </a:r>
          </a:p>
          <a:p>
            <a:r>
              <a:rPr lang="cs-CZ" dirty="0" smtClean="0"/>
              <a:t>Forma vlády nazývaná </a:t>
            </a:r>
            <a:r>
              <a:rPr lang="cs-CZ" b="1" dirty="0" smtClean="0"/>
              <a:t>principát</a:t>
            </a:r>
            <a:r>
              <a:rPr lang="cs-CZ" dirty="0" smtClean="0"/>
              <a:t> (Octavianus je nazýván </a:t>
            </a:r>
            <a:r>
              <a:rPr lang="cs-CZ" dirty="0" err="1" smtClean="0"/>
              <a:t>Princeps</a:t>
            </a:r>
            <a:r>
              <a:rPr lang="cs-CZ" dirty="0" smtClean="0"/>
              <a:t> = první muž ve </a:t>
            </a:r>
            <a:r>
              <a:rPr lang="cs-CZ" dirty="0" smtClean="0"/>
              <a:t>státě, ovládá všechny významné republikánské úřady)</a:t>
            </a:r>
            <a:endParaRPr lang="cs-CZ" dirty="0" smtClean="0"/>
          </a:p>
          <a:p>
            <a:r>
              <a:rPr lang="cs-CZ" b="1" dirty="0" smtClean="0"/>
              <a:t>Pax Romana</a:t>
            </a:r>
            <a:r>
              <a:rPr lang="cs-CZ" dirty="0" smtClean="0"/>
              <a:t> – období konsolidace a stability</a:t>
            </a:r>
          </a:p>
          <a:p>
            <a:r>
              <a:rPr lang="cs-CZ" dirty="0" smtClean="0"/>
              <a:t>Podpora </a:t>
            </a:r>
            <a:r>
              <a:rPr lang="cs-CZ" dirty="0" smtClean="0"/>
              <a:t>umění a </a:t>
            </a:r>
            <a:r>
              <a:rPr lang="cs-CZ" dirty="0" smtClean="0"/>
              <a:t>stavitelství</a:t>
            </a:r>
            <a:r>
              <a:rPr lang="cs-CZ" dirty="0" smtClean="0"/>
              <a:t> </a:t>
            </a:r>
            <a:r>
              <a:rPr lang="cs-CZ" dirty="0" smtClean="0"/>
              <a:t>(G. </a:t>
            </a:r>
            <a:r>
              <a:rPr lang="cs-CZ" dirty="0" err="1" smtClean="0"/>
              <a:t>Maecenes</a:t>
            </a:r>
            <a:r>
              <a:rPr lang="cs-CZ" dirty="0" smtClean="0"/>
              <a:t>, Vergilius)</a:t>
            </a:r>
          </a:p>
          <a:p>
            <a:r>
              <a:rPr lang="cs-CZ" dirty="0" smtClean="0"/>
              <a:t>Pokračuje územní expanze (Germáni, </a:t>
            </a:r>
            <a:r>
              <a:rPr lang="cs-CZ" dirty="0" err="1" smtClean="0"/>
              <a:t>Teutoburský</a:t>
            </a:r>
            <a:r>
              <a:rPr lang="cs-CZ" dirty="0" smtClean="0"/>
              <a:t> les)</a:t>
            </a:r>
          </a:p>
          <a:p>
            <a:r>
              <a:rPr lang="cs-CZ" i="1" dirty="0"/>
              <a:t>„Pole byla opět obdělávána, bohové uctíváni, lidé se těšili klidu a míru a byli si jistí držbou vlastního majetku</a:t>
            </a:r>
            <a:r>
              <a:rPr lang="cs-CZ" i="1" dirty="0" smtClean="0"/>
              <a:t>.“</a:t>
            </a:r>
          </a:p>
          <a:p>
            <a:r>
              <a:rPr lang="pl-PL" i="1" dirty="0" smtClean="0"/>
              <a:t>„Nalezl </a:t>
            </a:r>
            <a:r>
              <a:rPr lang="pl-PL" i="1" dirty="0"/>
              <a:t>město z cihel a zanechal ho po sobě z </a:t>
            </a:r>
            <a:r>
              <a:rPr lang="pl-PL" i="1" dirty="0" smtClean="0"/>
              <a:t>mramoru“</a:t>
            </a:r>
          </a:p>
          <a:p>
            <a:r>
              <a:rPr lang="pl-PL" dirty="0" smtClean="0"/>
              <a:t>přízvisko Augustus (vznešený)</a:t>
            </a:r>
            <a:endParaRPr lang="cs-CZ" dirty="0"/>
          </a:p>
        </p:txBody>
      </p:sp>
    </p:spTree>
    <p:extLst>
      <p:ext uri="{BB962C8B-B14F-4D97-AF65-F5344CB8AC3E}">
        <p14:creationId xmlns:p14="http://schemas.microsoft.com/office/powerpoint/2010/main" val="3430962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ovéPole 1"/>
          <p:cNvSpPr txBox="1">
            <a:spLocks noChangeArrowheads="1"/>
          </p:cNvSpPr>
          <p:nvPr/>
        </p:nvSpPr>
        <p:spPr bwMode="auto">
          <a:xfrm>
            <a:off x="602614" y="392699"/>
            <a:ext cx="770413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800" b="1" dirty="0" smtClean="0"/>
              <a:t>Vrchol a pád Římského impéria</a:t>
            </a:r>
            <a:endParaRPr lang="cs-CZ" altLang="cs-CZ" sz="2800" b="1" dirty="0"/>
          </a:p>
          <a:p>
            <a:pPr eaLnBrk="1" hangingPunct="1"/>
            <a:endParaRPr lang="cs-CZ" altLang="cs-CZ" sz="1600" b="1" dirty="0"/>
          </a:p>
          <a:p>
            <a:pPr eaLnBrk="1" hangingPunct="1"/>
            <a:r>
              <a:rPr lang="cs-CZ" altLang="cs-CZ" sz="2400" b="1" dirty="0" err="1">
                <a:sym typeface="Wingdings" pitchFamily="2" charset="2"/>
              </a:rPr>
              <a:t>Traianus</a:t>
            </a:r>
            <a:r>
              <a:rPr lang="cs-CZ" altLang="cs-CZ" sz="2400" b="1" dirty="0">
                <a:sym typeface="Wingdings" pitchFamily="2" charset="2"/>
              </a:rPr>
              <a:t> (98–117</a:t>
            </a:r>
            <a:r>
              <a:rPr lang="cs-CZ" altLang="cs-CZ" sz="2400" b="1" dirty="0" smtClean="0">
                <a:sym typeface="Wingdings" pitchFamily="2" charset="2"/>
              </a:rPr>
              <a:t>) - </a:t>
            </a:r>
            <a:r>
              <a:rPr lang="cs-CZ" altLang="cs-CZ" sz="2400" dirty="0" smtClean="0">
                <a:sym typeface="Wingdings" pitchFamily="2" charset="2"/>
              </a:rPr>
              <a:t>Řím </a:t>
            </a:r>
            <a:r>
              <a:rPr lang="cs-CZ" altLang="cs-CZ" sz="2400" dirty="0">
                <a:sym typeface="Wingdings" pitchFamily="2" charset="2"/>
              </a:rPr>
              <a:t>dosáhl největšího územního rozmachu</a:t>
            </a:r>
            <a:endParaRPr lang="cs-CZ" altLang="cs-CZ" sz="2400" dirty="0"/>
          </a:p>
        </p:txBody>
      </p:sp>
      <p:pic>
        <p:nvPicPr>
          <p:cNvPr id="12291" name="Picture 2" descr="File:Roman Empire 117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132856"/>
            <a:ext cx="721538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60121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08" name="Picture 12" descr="romanraod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228600" y="228600"/>
            <a:ext cx="3886200" cy="2914650"/>
          </a:xfrm>
        </p:spPr>
      </p:pic>
      <p:pic>
        <p:nvPicPr>
          <p:cNvPr id="4109" name="Picture 13" descr="Roman-Aqueduct"/>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499992" y="3429000"/>
            <a:ext cx="3886200" cy="2914650"/>
          </a:xfrm>
        </p:spPr>
      </p:pic>
      <p:pic>
        <p:nvPicPr>
          <p:cNvPr id="4110" name="Picture 14" descr="Coliseum"/>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304800" y="3429000"/>
            <a:ext cx="3810000" cy="2860675"/>
          </a:xfrm>
        </p:spPr>
      </p:pic>
      <p:sp>
        <p:nvSpPr>
          <p:cNvPr id="3" name="TextovéPole 2"/>
          <p:cNvSpPr txBox="1"/>
          <p:nvPr/>
        </p:nvSpPr>
        <p:spPr>
          <a:xfrm>
            <a:off x="4355976" y="404664"/>
            <a:ext cx="4032448" cy="2246769"/>
          </a:xfrm>
          <a:prstGeom prst="rect">
            <a:avLst/>
          </a:prstGeom>
          <a:noFill/>
        </p:spPr>
        <p:txBody>
          <a:bodyPr wrap="square" rtlCol="0">
            <a:spAutoFit/>
          </a:bodyPr>
          <a:lstStyle/>
          <a:p>
            <a:r>
              <a:rPr lang="cs-CZ" sz="2800" b="1" dirty="0" smtClean="0"/>
              <a:t>Proč úspěch?</a:t>
            </a:r>
          </a:p>
          <a:p>
            <a:endParaRPr lang="cs-CZ" sz="2800" b="1" dirty="0" smtClean="0"/>
          </a:p>
          <a:p>
            <a:r>
              <a:rPr lang="cs-CZ" sz="2800" dirty="0" smtClean="0"/>
              <a:t>- efektivní správa</a:t>
            </a:r>
          </a:p>
          <a:p>
            <a:r>
              <a:rPr lang="cs-CZ" sz="2800" dirty="0" smtClean="0"/>
              <a:t>- rozvoj obchodu (cesty)</a:t>
            </a:r>
          </a:p>
          <a:p>
            <a:r>
              <a:rPr lang="cs-CZ" sz="2800" dirty="0" smtClean="0"/>
              <a:t>- bohatství z provincií</a:t>
            </a:r>
            <a:endParaRPr lang="cs-CZ" sz="2800" dirty="0"/>
          </a:p>
        </p:txBody>
      </p:sp>
    </p:spTree>
    <p:extLst>
      <p:ext uri="{BB962C8B-B14F-4D97-AF65-F5344CB8AC3E}">
        <p14:creationId xmlns:p14="http://schemas.microsoft.com/office/powerpoint/2010/main" val="2739674521"/>
      </p:ext>
    </p:extLst>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ovéPole 1"/>
          <p:cNvSpPr txBox="1">
            <a:spLocks noChangeArrowheads="1"/>
          </p:cNvSpPr>
          <p:nvPr/>
        </p:nvSpPr>
        <p:spPr bwMode="auto">
          <a:xfrm>
            <a:off x="611188" y="692150"/>
            <a:ext cx="4392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400" b="1"/>
              <a:t>Tzv. adoptivní císaři, např.:</a:t>
            </a:r>
            <a:endParaRPr lang="cs-CZ" altLang="cs-CZ" sz="2400"/>
          </a:p>
        </p:txBody>
      </p:sp>
      <p:sp>
        <p:nvSpPr>
          <p:cNvPr id="13315" name="AutoShape 4" descr="File:Hadrians wall - geograph.org.uk - 946994.jpg"/>
          <p:cNvSpPr>
            <a:spLocks noChangeAspect="1" noChangeArrowheads="1"/>
          </p:cNvSpPr>
          <p:nvPr/>
        </p:nvSpPr>
        <p:spPr bwMode="auto">
          <a:xfrm>
            <a:off x="155575" y="-2193925"/>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cs-CZ" altLang="cs-CZ"/>
          </a:p>
        </p:txBody>
      </p:sp>
      <p:pic>
        <p:nvPicPr>
          <p:cNvPr id="13316" name="Picture 8" descr="File:Hadrians Wall 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2924175"/>
            <a:ext cx="381635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ovéPole 5"/>
          <p:cNvSpPr txBox="1">
            <a:spLocks noChangeArrowheads="1"/>
          </p:cNvSpPr>
          <p:nvPr/>
        </p:nvSpPr>
        <p:spPr bwMode="auto">
          <a:xfrm>
            <a:off x="755650" y="5876925"/>
            <a:ext cx="446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b="1" i="1" dirty="0"/>
              <a:t>Obr. 10 Tzv. Hadriánův val (Skotsko)</a:t>
            </a:r>
          </a:p>
        </p:txBody>
      </p:sp>
      <p:sp>
        <p:nvSpPr>
          <p:cNvPr id="13318" name="TextovéPole 6"/>
          <p:cNvSpPr txBox="1">
            <a:spLocks noChangeArrowheads="1"/>
          </p:cNvSpPr>
          <p:nvPr/>
        </p:nvSpPr>
        <p:spPr bwMode="auto">
          <a:xfrm>
            <a:off x="827088" y="1268413"/>
            <a:ext cx="324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400" b="1" dirty="0"/>
              <a:t>Hadrianus (117–138)</a:t>
            </a:r>
          </a:p>
        </p:txBody>
      </p:sp>
      <p:sp>
        <p:nvSpPr>
          <p:cNvPr id="13320" name="TextovéPole 8"/>
          <p:cNvSpPr txBox="1">
            <a:spLocks noChangeArrowheads="1"/>
          </p:cNvSpPr>
          <p:nvPr/>
        </p:nvSpPr>
        <p:spPr bwMode="auto">
          <a:xfrm>
            <a:off x="827088" y="1988840"/>
            <a:ext cx="39608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buFontTx/>
              <a:buChar char="-"/>
            </a:pPr>
            <a:r>
              <a:rPr lang="cs-CZ" altLang="cs-CZ" sz="2400" dirty="0" smtClean="0">
                <a:sym typeface="Wingdings" pitchFamily="2" charset="2"/>
              </a:rPr>
              <a:t>obrana </a:t>
            </a:r>
            <a:r>
              <a:rPr lang="cs-CZ" altLang="cs-CZ" sz="2400" dirty="0">
                <a:sym typeface="Wingdings" pitchFamily="2" charset="2"/>
              </a:rPr>
              <a:t>dobytých </a:t>
            </a:r>
            <a:r>
              <a:rPr lang="cs-CZ" altLang="cs-CZ" sz="2400" dirty="0" smtClean="0">
                <a:sym typeface="Wingdings" pitchFamily="2" charset="2"/>
              </a:rPr>
              <a:t>území</a:t>
            </a:r>
          </a:p>
          <a:p>
            <a:pPr marL="342900" indent="-342900" eaLnBrk="1" hangingPunct="1">
              <a:buFontTx/>
              <a:buChar char="-"/>
            </a:pPr>
            <a:r>
              <a:rPr lang="cs-CZ" altLang="cs-CZ" sz="2400" dirty="0" smtClean="0">
                <a:sym typeface="Wingdings" pitchFamily="2" charset="2"/>
              </a:rPr>
              <a:t>Limes </a:t>
            </a:r>
            <a:r>
              <a:rPr lang="cs-CZ" altLang="cs-CZ" sz="2400" dirty="0" err="1" smtClean="0">
                <a:sym typeface="Wingdings" pitchFamily="2" charset="2"/>
              </a:rPr>
              <a:t>Romanum</a:t>
            </a:r>
            <a:endParaRPr lang="cs-CZ" altLang="cs-CZ" sz="2400" dirty="0"/>
          </a:p>
        </p:txBody>
      </p:sp>
      <p:pic>
        <p:nvPicPr>
          <p:cNvPr id="13321" name="Picture 10" descr="File:Hadrians Wall ma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404018"/>
            <a:ext cx="30130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ile:Wachtposten 1 1x Rheinbroh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3005" y="3645024"/>
            <a:ext cx="3419475"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993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ovéPole 1"/>
          <p:cNvSpPr txBox="1">
            <a:spLocks noChangeArrowheads="1"/>
          </p:cNvSpPr>
          <p:nvPr/>
        </p:nvSpPr>
        <p:spPr bwMode="auto">
          <a:xfrm>
            <a:off x="611188" y="692150"/>
            <a:ext cx="4392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400" b="1"/>
              <a:t>Tzv. adoptivní císaři, např.:</a:t>
            </a:r>
            <a:endParaRPr lang="cs-CZ" altLang="cs-CZ" sz="2400"/>
          </a:p>
        </p:txBody>
      </p:sp>
      <p:sp>
        <p:nvSpPr>
          <p:cNvPr id="14339" name="TextovéPole 2"/>
          <p:cNvSpPr txBox="1">
            <a:spLocks noChangeArrowheads="1"/>
          </p:cNvSpPr>
          <p:nvPr/>
        </p:nvSpPr>
        <p:spPr bwMode="auto">
          <a:xfrm>
            <a:off x="684213" y="1268413"/>
            <a:ext cx="446405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400" b="1" dirty="0"/>
              <a:t>Marcus Aurelius (161–180)</a:t>
            </a:r>
          </a:p>
          <a:p>
            <a:pPr eaLnBrk="1" hangingPunct="1"/>
            <a:endParaRPr lang="cs-CZ" altLang="cs-CZ" sz="1000" b="1" dirty="0"/>
          </a:p>
          <a:p>
            <a:pPr eaLnBrk="1" hangingPunct="1"/>
            <a:r>
              <a:rPr lang="cs-CZ" altLang="cs-CZ" sz="2400" dirty="0" smtClean="0">
                <a:sym typeface="Wingdings" pitchFamily="2" charset="2"/>
              </a:rPr>
              <a:t>- filozof </a:t>
            </a:r>
            <a:r>
              <a:rPr lang="cs-CZ" altLang="cs-CZ" sz="2400" dirty="0">
                <a:sym typeface="Wingdings" pitchFamily="2" charset="2"/>
              </a:rPr>
              <a:t>na </a:t>
            </a:r>
            <a:r>
              <a:rPr lang="cs-CZ" altLang="cs-CZ" sz="2400" dirty="0" smtClean="0">
                <a:sym typeface="Wingdings" pitchFamily="2" charset="2"/>
              </a:rPr>
              <a:t>trůně, bojuje s Germány</a:t>
            </a:r>
            <a:endParaRPr lang="cs-CZ" altLang="cs-CZ" sz="2400" dirty="0">
              <a:sym typeface="Wingdings" pitchFamily="2" charset="2"/>
            </a:endParaRPr>
          </a:p>
        </p:txBody>
      </p:sp>
      <p:pic>
        <p:nvPicPr>
          <p:cNvPr id="14340" name="Picture 2" descr="File:Marco Aurelio copia campidogli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765175"/>
            <a:ext cx="316865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File:Trencin-Roman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3429000"/>
            <a:ext cx="374491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ovéPole 10"/>
          <p:cNvSpPr txBox="1">
            <a:spLocks noChangeArrowheads="1"/>
          </p:cNvSpPr>
          <p:nvPr/>
        </p:nvSpPr>
        <p:spPr bwMode="auto">
          <a:xfrm>
            <a:off x="4716463" y="5084763"/>
            <a:ext cx="40322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b="1" i="1" dirty="0" smtClean="0"/>
              <a:t>Nápis </a:t>
            </a:r>
            <a:r>
              <a:rPr lang="cs-CZ" altLang="cs-CZ" b="1" i="1" dirty="0"/>
              <a:t>na skále v Trenčíně </a:t>
            </a:r>
          </a:p>
          <a:p>
            <a:pPr eaLnBrk="1" hangingPunct="1"/>
            <a:r>
              <a:rPr lang="cs-CZ" altLang="cs-CZ" b="1" i="1" dirty="0"/>
              <a:t>na Slovensku připomíná vítězství Marka Aurelia </a:t>
            </a:r>
            <a:r>
              <a:rPr lang="cs-CZ" altLang="cs-CZ" b="1" i="1" dirty="0" smtClean="0"/>
              <a:t>(161-180) nad </a:t>
            </a:r>
            <a:r>
              <a:rPr lang="cs-CZ" altLang="cs-CZ" b="1" i="1" dirty="0"/>
              <a:t>Germány</a:t>
            </a:r>
          </a:p>
        </p:txBody>
      </p:sp>
    </p:spTree>
    <p:extLst>
      <p:ext uri="{BB962C8B-B14F-4D97-AF65-F5344CB8AC3E}">
        <p14:creationId xmlns:p14="http://schemas.microsoft.com/office/powerpoint/2010/main" val="2578871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300px-Dio_coi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956" y="107794"/>
            <a:ext cx="2857500"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c-roman-co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0"/>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2892996" y="332656"/>
            <a:ext cx="3335188" cy="1015663"/>
          </a:xfrm>
          <a:prstGeom prst="rect">
            <a:avLst/>
          </a:prstGeom>
          <a:noFill/>
        </p:spPr>
        <p:txBody>
          <a:bodyPr wrap="square" rtlCol="0">
            <a:spAutoFit/>
          </a:bodyPr>
          <a:lstStyle/>
          <a:p>
            <a:r>
              <a:rPr lang="cs-CZ" sz="3200" b="1" dirty="0" smtClean="0"/>
              <a:t>Úpadek říše </a:t>
            </a:r>
          </a:p>
          <a:p>
            <a:r>
              <a:rPr lang="cs-CZ" sz="2800" dirty="0" smtClean="0"/>
              <a:t>co prozradí mince?</a:t>
            </a:r>
            <a:endParaRPr lang="cs-CZ" sz="2800" dirty="0"/>
          </a:p>
        </p:txBody>
      </p:sp>
      <p:sp>
        <p:nvSpPr>
          <p:cNvPr id="5" name="TextovéPole 4"/>
          <p:cNvSpPr txBox="1"/>
          <p:nvPr/>
        </p:nvSpPr>
        <p:spPr>
          <a:xfrm>
            <a:off x="539552" y="3212976"/>
            <a:ext cx="7992888" cy="3416320"/>
          </a:xfrm>
          <a:prstGeom prst="rect">
            <a:avLst/>
          </a:prstGeom>
          <a:noFill/>
        </p:spPr>
        <p:txBody>
          <a:bodyPr wrap="square" rtlCol="0">
            <a:spAutoFit/>
          </a:bodyPr>
          <a:lstStyle/>
          <a:p>
            <a:pPr marL="342900" indent="-342900">
              <a:buFont typeface="Arial" panose="020B0604020202020204" pitchFamily="34" charset="0"/>
              <a:buChar char="•"/>
            </a:pPr>
            <a:r>
              <a:rPr lang="cs-CZ" sz="2400" dirty="0" smtClean="0"/>
              <a:t>50 let vojenské anarchie (235–284) – 27 různých císařů (umírají násilnou smrtí)</a:t>
            </a:r>
          </a:p>
          <a:p>
            <a:pPr marL="342900" indent="-342900">
              <a:buFont typeface="Arial" panose="020B0604020202020204" pitchFamily="34" charset="0"/>
              <a:buChar char="•"/>
            </a:pPr>
            <a:r>
              <a:rPr lang="cs-CZ" sz="2400" b="1" dirty="0" smtClean="0"/>
              <a:t>Inflace</a:t>
            </a:r>
            <a:r>
              <a:rPr lang="cs-CZ" sz="2400" dirty="0" smtClean="0"/>
              <a:t> (zvýšení ceny o 40 % za tři roky)</a:t>
            </a:r>
          </a:p>
          <a:p>
            <a:pPr marL="342900" indent="-342900">
              <a:buFont typeface="Arial" panose="020B0604020202020204" pitchFamily="34" charset="0"/>
              <a:buChar char="•"/>
            </a:pPr>
            <a:r>
              <a:rPr lang="cs-CZ" sz="2400" dirty="0" smtClean="0"/>
              <a:t>Vnější vpády </a:t>
            </a:r>
            <a:r>
              <a:rPr lang="cs-CZ" sz="2400" dirty="0"/>
              <a:t>a narušování integrity </a:t>
            </a:r>
            <a:r>
              <a:rPr lang="cs-CZ" sz="2400" dirty="0" smtClean="0"/>
              <a:t>státu a obchodu</a:t>
            </a:r>
          </a:p>
          <a:p>
            <a:pPr marL="342900" indent="-342900">
              <a:buFont typeface="Arial" panose="020B0604020202020204" pitchFamily="34" charset="0"/>
              <a:buChar char="•"/>
            </a:pPr>
            <a:r>
              <a:rPr lang="cs-CZ" sz="2400" dirty="0" smtClean="0"/>
              <a:t>Obrovský nárůst úřednictva</a:t>
            </a:r>
          </a:p>
          <a:p>
            <a:pPr marL="342900" indent="-342900">
              <a:buFont typeface="Arial" panose="020B0604020202020204" pitchFamily="34" charset="0"/>
              <a:buChar char="•"/>
            </a:pPr>
            <a:r>
              <a:rPr lang="cs-CZ" sz="2400" dirty="0" smtClean="0"/>
              <a:t>Nárůst výdajů na armádu, která se </a:t>
            </a:r>
            <a:r>
              <a:rPr lang="cs-CZ" sz="2400" b="1" dirty="0" smtClean="0"/>
              <a:t>barbarizuje</a:t>
            </a:r>
          </a:p>
          <a:p>
            <a:pPr marL="342900" indent="-342900">
              <a:buFont typeface="Arial" panose="020B0604020202020204" pitchFamily="34" charset="0"/>
              <a:buChar char="•"/>
            </a:pPr>
            <a:r>
              <a:rPr lang="cs-CZ" sz="2400" dirty="0" smtClean="0"/>
              <a:t>Zvyšování daní, které se nedaří vybírat (korupce)</a:t>
            </a:r>
          </a:p>
          <a:p>
            <a:pPr marL="342900" indent="-342900">
              <a:buFont typeface="Arial" panose="020B0604020202020204" pitchFamily="34" charset="0"/>
              <a:buChar char="•"/>
            </a:pPr>
            <a:r>
              <a:rPr lang="cs-CZ" sz="2400" dirty="0" smtClean="0"/>
              <a:t>Úpadek zemědělství (zadlužování </a:t>
            </a:r>
            <a:r>
              <a:rPr lang="cs-CZ" sz="2400" b="1" dirty="0" err="1" smtClean="0"/>
              <a:t>kolonů</a:t>
            </a:r>
            <a:r>
              <a:rPr lang="cs-CZ" sz="2400" dirty="0" smtClean="0"/>
              <a:t> = nájemců půdy velkostatkářů)</a:t>
            </a:r>
            <a:endParaRPr lang="cs-CZ" sz="2400" dirty="0"/>
          </a:p>
        </p:txBody>
      </p:sp>
    </p:spTree>
    <p:extLst>
      <p:ext uri="{BB962C8B-B14F-4D97-AF65-F5344CB8AC3E}">
        <p14:creationId xmlns:p14="http://schemas.microsoft.com/office/powerpoint/2010/main" val="207966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323528" y="360819"/>
            <a:ext cx="8136904" cy="2308324"/>
          </a:xfrm>
          <a:prstGeom prst="rect">
            <a:avLst/>
          </a:prstGeom>
          <a:noFill/>
        </p:spPr>
        <p:txBody>
          <a:bodyPr wrap="square" rtlCol="0">
            <a:spAutoFit/>
          </a:bodyPr>
          <a:lstStyle/>
          <a:p>
            <a:r>
              <a:rPr lang="cs-CZ" sz="2400" b="1" dirty="0"/>
              <a:t>Valná většina obyvatel preferuje zábavu před </a:t>
            </a:r>
            <a:r>
              <a:rPr lang="cs-CZ" sz="2400" b="1" dirty="0" smtClean="0"/>
              <a:t>prací</a:t>
            </a:r>
          </a:p>
          <a:p>
            <a:endParaRPr lang="cs-CZ" sz="2400" dirty="0" smtClean="0"/>
          </a:p>
          <a:p>
            <a:r>
              <a:rPr lang="cs-CZ" sz="2400" dirty="0" err="1" smtClean="0"/>
              <a:t>Energy</a:t>
            </a:r>
            <a:r>
              <a:rPr lang="cs-CZ" sz="2400" dirty="0" smtClean="0"/>
              <a:t> </a:t>
            </a:r>
            <a:r>
              <a:rPr lang="cs-CZ" sz="2400" dirty="0"/>
              <a:t>return on </a:t>
            </a:r>
            <a:r>
              <a:rPr lang="cs-CZ" sz="2400" dirty="0" err="1"/>
              <a:t>investment</a:t>
            </a:r>
            <a:r>
              <a:rPr lang="cs-CZ" sz="2400" dirty="0"/>
              <a:t> </a:t>
            </a:r>
            <a:r>
              <a:rPr lang="cs-CZ" sz="2400" dirty="0" smtClean="0"/>
              <a:t>= „</a:t>
            </a:r>
            <a:r>
              <a:rPr lang="cs-CZ" sz="2400" dirty="0"/>
              <a:t>návratnost vynaložené energie</a:t>
            </a:r>
            <a:r>
              <a:rPr lang="cs-CZ" sz="2400" dirty="0" smtClean="0"/>
              <a:t>“ – ukazatel </a:t>
            </a:r>
          </a:p>
          <a:p>
            <a:r>
              <a:rPr lang="cs-CZ" sz="2400" b="1" dirty="0" smtClean="0"/>
              <a:t>Kolik stálo koloseum? </a:t>
            </a:r>
          </a:p>
          <a:p>
            <a:r>
              <a:rPr lang="cs-CZ" sz="2400" dirty="0" smtClean="0"/>
              <a:t>1 </a:t>
            </a:r>
            <a:r>
              <a:rPr lang="cs-CZ" sz="2400" dirty="0"/>
              <a:t>rok stavby - 20 km</a:t>
            </a:r>
            <a:r>
              <a:rPr lang="cs-CZ" sz="2400" baseline="30000" dirty="0"/>
              <a:t>2</a:t>
            </a:r>
            <a:r>
              <a:rPr lang="cs-CZ" sz="2400" dirty="0"/>
              <a:t> pšeničných polí a 35 km</a:t>
            </a:r>
            <a:r>
              <a:rPr lang="cs-CZ" sz="2400" baseline="30000" dirty="0"/>
              <a:t>2</a:t>
            </a:r>
            <a:r>
              <a:rPr lang="cs-CZ" sz="2400" dirty="0" smtClean="0"/>
              <a:t> </a:t>
            </a:r>
            <a:r>
              <a:rPr lang="cs-CZ" sz="2400" dirty="0"/>
              <a:t>luk </a:t>
            </a:r>
          </a:p>
        </p:txBody>
      </p:sp>
      <p:pic>
        <p:nvPicPr>
          <p:cNvPr id="1026" name="Picture 2" descr="http://www.national-geographic.cz/wp-content/uploads/2011/12/medwt31018-658x4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2778083"/>
            <a:ext cx="5616624" cy="374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28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ovéPole 1"/>
          <p:cNvSpPr txBox="1">
            <a:spLocks noChangeArrowheads="1"/>
          </p:cNvSpPr>
          <p:nvPr/>
        </p:nvSpPr>
        <p:spPr bwMode="auto">
          <a:xfrm>
            <a:off x="611188" y="476672"/>
            <a:ext cx="792162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800" b="1" dirty="0" smtClean="0"/>
              <a:t>Snaha o </a:t>
            </a:r>
            <a:r>
              <a:rPr lang="cs-CZ" altLang="cs-CZ" sz="2800" b="1" dirty="0" smtClean="0"/>
              <a:t>reformu – co zachrání říší? </a:t>
            </a:r>
            <a:endParaRPr lang="cs-CZ" altLang="cs-CZ" sz="2800" b="1" dirty="0" smtClean="0"/>
          </a:p>
          <a:p>
            <a:pPr eaLnBrk="1" hangingPunct="1"/>
            <a:r>
              <a:rPr lang="cs-CZ" altLang="cs-CZ" sz="2800" b="1" dirty="0" smtClean="0"/>
              <a:t>Decentralizace, nebo nová unifikační idea?</a:t>
            </a:r>
            <a:endParaRPr lang="cs-CZ" altLang="cs-CZ" sz="2800" b="1" dirty="0"/>
          </a:p>
        </p:txBody>
      </p:sp>
      <p:sp>
        <p:nvSpPr>
          <p:cNvPr id="6" name="Obdélník 6"/>
          <p:cNvSpPr>
            <a:spLocks noChangeArrowheads="1"/>
          </p:cNvSpPr>
          <p:nvPr/>
        </p:nvSpPr>
        <p:spPr bwMode="auto">
          <a:xfrm>
            <a:off x="4716016" y="1700808"/>
            <a:ext cx="4104456"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000" b="1" dirty="0"/>
              <a:t>Konstantin </a:t>
            </a:r>
          </a:p>
          <a:p>
            <a:pPr eaLnBrk="1" hangingPunct="1"/>
            <a:endParaRPr lang="cs-CZ" altLang="cs-CZ" sz="2000" b="1" dirty="0"/>
          </a:p>
          <a:p>
            <a:pPr marL="342900" indent="-342900" eaLnBrk="1" hangingPunct="1">
              <a:buFont typeface="Arial" panose="020B0604020202020204" pitchFamily="34" charset="0"/>
              <a:buChar char="•"/>
            </a:pPr>
            <a:r>
              <a:rPr lang="cs-CZ" altLang="cs-CZ" sz="2000" i="1" dirty="0" smtClean="0">
                <a:sym typeface="Wingdings" pitchFamily="2" charset="2"/>
              </a:rPr>
              <a:t>Edikt </a:t>
            </a:r>
            <a:r>
              <a:rPr lang="cs-CZ" altLang="cs-CZ" sz="2000" i="1" dirty="0">
                <a:sym typeface="Wingdings" pitchFamily="2" charset="2"/>
              </a:rPr>
              <a:t>milánský (313)</a:t>
            </a:r>
          </a:p>
          <a:p>
            <a:pPr eaLnBrk="1" hangingPunct="1"/>
            <a:r>
              <a:rPr lang="cs-CZ" altLang="cs-CZ" sz="2000" dirty="0">
                <a:sym typeface="Wingdings" pitchFamily="2" charset="2"/>
              </a:rPr>
              <a:t>(zrovnoprávnění křesťanství</a:t>
            </a:r>
            <a:r>
              <a:rPr lang="cs-CZ" altLang="cs-CZ" sz="2000" dirty="0" smtClean="0">
                <a:sym typeface="Wingdings" pitchFamily="2" charset="2"/>
              </a:rPr>
              <a:t>) </a:t>
            </a:r>
          </a:p>
          <a:p>
            <a:pPr marL="342900" indent="-342900" eaLnBrk="1" hangingPunct="1">
              <a:buFont typeface="Arial" panose="020B0604020202020204" pitchFamily="34" charset="0"/>
              <a:buChar char="•"/>
            </a:pPr>
            <a:r>
              <a:rPr lang="cs-CZ" altLang="cs-CZ" sz="2000" i="1" dirty="0" err="1" smtClean="0">
                <a:sym typeface="Wingdings" pitchFamily="2" charset="2"/>
              </a:rPr>
              <a:t>Nikájský</a:t>
            </a:r>
            <a:r>
              <a:rPr lang="cs-CZ" altLang="cs-CZ" sz="2000" i="1" dirty="0" smtClean="0">
                <a:sym typeface="Wingdings" pitchFamily="2" charset="2"/>
              </a:rPr>
              <a:t> koncil </a:t>
            </a:r>
            <a:r>
              <a:rPr lang="cs-CZ" altLang="cs-CZ" sz="2000" dirty="0" smtClean="0">
                <a:sym typeface="Wingdings" pitchFamily="2" charset="2"/>
              </a:rPr>
              <a:t>(jednota církve)</a:t>
            </a:r>
          </a:p>
          <a:p>
            <a:pPr marL="342900" indent="-342900" eaLnBrk="1" hangingPunct="1">
              <a:buFont typeface="Arial" panose="020B0604020202020204" pitchFamily="34" charset="0"/>
              <a:buChar char="•"/>
            </a:pPr>
            <a:r>
              <a:rPr lang="cs-CZ" altLang="cs-CZ" sz="2000" dirty="0">
                <a:sym typeface="Wingdings" pitchFamily="2" charset="2"/>
              </a:rPr>
              <a:t>Konstantinopol = Istanbul</a:t>
            </a:r>
          </a:p>
          <a:p>
            <a:pPr eaLnBrk="1" hangingPunct="1"/>
            <a:endParaRPr lang="cs-CZ" altLang="cs-CZ" sz="2000" dirty="0"/>
          </a:p>
        </p:txBody>
      </p:sp>
      <p:pic>
        <p:nvPicPr>
          <p:cNvPr id="8" name="Picture 2" descr="File:Arc de Constant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64974" y="4293096"/>
            <a:ext cx="3206540" cy="2403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délník 6"/>
          <p:cNvSpPr>
            <a:spLocks noChangeArrowheads="1"/>
          </p:cNvSpPr>
          <p:nvPr/>
        </p:nvSpPr>
        <p:spPr bwMode="auto">
          <a:xfrm>
            <a:off x="467544" y="1700808"/>
            <a:ext cx="4104456"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s-CZ" altLang="cs-CZ" sz="2000" b="1" dirty="0" err="1" smtClean="0"/>
              <a:t>Diokleciánus</a:t>
            </a:r>
            <a:endParaRPr lang="cs-CZ" altLang="cs-CZ" sz="2000" b="1" dirty="0"/>
          </a:p>
          <a:p>
            <a:pPr eaLnBrk="1" hangingPunct="1"/>
            <a:endParaRPr lang="cs-CZ" altLang="cs-CZ" sz="2000" b="1" dirty="0"/>
          </a:p>
          <a:p>
            <a:pPr marL="342900" indent="-342900" eaLnBrk="1" hangingPunct="1">
              <a:buFont typeface="Arial" panose="020B0604020202020204" pitchFamily="34" charset="0"/>
              <a:buChar char="•"/>
            </a:pPr>
            <a:r>
              <a:rPr lang="cs-CZ" altLang="cs-CZ" sz="2000" dirty="0" smtClean="0"/>
              <a:t>Zavádí </a:t>
            </a:r>
            <a:r>
              <a:rPr lang="cs-CZ" altLang="cs-CZ" sz="2000" b="1" dirty="0" err="1" smtClean="0"/>
              <a:t>dominát</a:t>
            </a:r>
            <a:r>
              <a:rPr lang="cs-CZ" altLang="cs-CZ" sz="2000" dirty="0" smtClean="0"/>
              <a:t>, císař jako neomezený vládce a bůh (</a:t>
            </a:r>
            <a:r>
              <a:rPr lang="cs-CZ" altLang="cs-CZ" sz="2000" dirty="0" err="1" smtClean="0"/>
              <a:t>dominus</a:t>
            </a:r>
            <a:r>
              <a:rPr lang="cs-CZ" altLang="cs-CZ" sz="2000" dirty="0" smtClean="0"/>
              <a:t> = pán)</a:t>
            </a:r>
          </a:p>
          <a:p>
            <a:pPr marL="342900" indent="-342900" eaLnBrk="1" hangingPunct="1">
              <a:buFont typeface="Arial" panose="020B0604020202020204" pitchFamily="34" charset="0"/>
              <a:buChar char="•"/>
            </a:pPr>
            <a:r>
              <a:rPr lang="cs-CZ" altLang="cs-CZ" sz="2000" dirty="0" smtClean="0"/>
              <a:t>Tetrarchie – vláda dvou císařů a dvou spoluvladařů</a:t>
            </a:r>
          </a:p>
          <a:p>
            <a:pPr marL="342900" indent="-342900" eaLnBrk="1" hangingPunct="1">
              <a:buFont typeface="Arial" panose="020B0604020202020204" pitchFamily="34" charset="0"/>
              <a:buChar char="•"/>
            </a:pPr>
            <a:r>
              <a:rPr lang="cs-CZ" altLang="cs-CZ" sz="2000" dirty="0" smtClean="0"/>
              <a:t>Pronásleduje křesťany</a:t>
            </a:r>
            <a:endParaRPr lang="cs-CZ" altLang="cs-CZ" sz="2000" dirty="0"/>
          </a:p>
        </p:txBody>
      </p:sp>
      <p:pic>
        <p:nvPicPr>
          <p:cNvPr id="1026" name="Picture 2" descr="http://www.apartmentsinmakarska.net/wp-content/uploads/2014/04/Dioklecijanus_palace_spl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4296755"/>
            <a:ext cx="3528392" cy="2516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874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836712"/>
            <a:ext cx="8229600" cy="763488"/>
          </a:xfrm>
        </p:spPr>
        <p:txBody>
          <a:bodyPr/>
          <a:lstStyle/>
          <a:p>
            <a:r>
              <a:rPr lang="cs-CZ" sz="4000" dirty="0" smtClean="0"/>
              <a:t>Edikt milánský: otázka motivace?</a:t>
            </a:r>
            <a:endParaRPr lang="cs-CZ" sz="4000" dirty="0"/>
          </a:p>
        </p:txBody>
      </p:sp>
      <p:sp>
        <p:nvSpPr>
          <p:cNvPr id="3" name="Zástupný symbol pro obsah 2"/>
          <p:cNvSpPr>
            <a:spLocks noGrp="1"/>
          </p:cNvSpPr>
          <p:nvPr>
            <p:ph idx="1"/>
          </p:nvPr>
        </p:nvSpPr>
        <p:spPr>
          <a:xfrm>
            <a:off x="518864" y="1783357"/>
            <a:ext cx="8229600" cy="4525963"/>
          </a:xfrm>
        </p:spPr>
        <p:txBody>
          <a:bodyPr/>
          <a:lstStyle/>
          <a:p>
            <a:pPr marL="0" indent="0">
              <a:buNone/>
            </a:pPr>
            <a:r>
              <a:rPr lang="cs-CZ" i="1" dirty="0"/>
              <a:t>Již dříve jsme došli k přesvědčení nebránit náboženské svobodě, nýbrž každému podle jeho názoru a vůle dovolit svobodně vykonávat náboženské úkony. Dali jsme příkaz, že každý, jmenovitě i křesťané, si smí podržet víru jím svobodně zvoleného náboženství. (…) Mezi jinými všeobecně užitečnými nařízeními či spíše přede všemi těmito jsme po dobré úvaze považovali za dobré vydat nařízení vztahující se na službu a uctívání božství, že totiž my křesťanům i všem jiným dáváme svobodnou volbu zvolit si náboženství, jaké chtějí, aby božství či kterákoli nebeská bytost mohly být nám i všem, kdo žijí pod naší autoritou milostivě nakloněny</a:t>
            </a:r>
            <a:r>
              <a:rPr lang="cs-CZ" i="1" dirty="0" smtClean="0"/>
              <a:t>.</a:t>
            </a:r>
            <a:endParaRPr lang="cs-CZ" dirty="0"/>
          </a:p>
        </p:txBody>
      </p:sp>
    </p:spTree>
    <p:extLst>
      <p:ext uri="{BB962C8B-B14F-4D97-AF65-F5344CB8AC3E}">
        <p14:creationId xmlns:p14="http://schemas.microsoft.com/office/powerpoint/2010/main" val="1427560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3224" y="260648"/>
            <a:ext cx="7715200" cy="907504"/>
          </a:xfrm>
        </p:spPr>
        <p:txBody>
          <a:bodyPr/>
          <a:lstStyle/>
          <a:p>
            <a:r>
              <a:rPr lang="cs-CZ" sz="4400" dirty="0" smtClean="0"/>
              <a:t>Izrael pod cizí nadvládou</a:t>
            </a:r>
            <a:endParaRPr lang="cs-CZ" sz="4400" dirty="0"/>
          </a:p>
        </p:txBody>
      </p:sp>
      <p:sp>
        <p:nvSpPr>
          <p:cNvPr id="3" name="Zástupný symbol pro obsah 2"/>
          <p:cNvSpPr>
            <a:spLocks noGrp="1"/>
          </p:cNvSpPr>
          <p:nvPr>
            <p:ph idx="1"/>
          </p:nvPr>
        </p:nvSpPr>
        <p:spPr>
          <a:xfrm>
            <a:off x="251520" y="1268760"/>
            <a:ext cx="8712968" cy="5112568"/>
          </a:xfrm>
        </p:spPr>
        <p:txBody>
          <a:bodyPr>
            <a:normAutofit fontScale="92500" lnSpcReduction="20000"/>
          </a:bodyPr>
          <a:lstStyle/>
          <a:p>
            <a:pPr algn="just"/>
            <a:r>
              <a:rPr lang="cs-CZ" dirty="0" smtClean="0"/>
              <a:t>Po propuštění z babylonského zajetí zůstává Palestina neustále pod něčí nadvládou (Syřané, Řekové, Římané), proti nim jsou vedena dvě rozsáhlá povstání</a:t>
            </a:r>
          </a:p>
          <a:p>
            <a:r>
              <a:rPr lang="cs-CZ" dirty="0"/>
              <a:t>165 </a:t>
            </a:r>
            <a:r>
              <a:rPr lang="cs-CZ" dirty="0" smtClean="0"/>
              <a:t>př. </a:t>
            </a:r>
            <a:r>
              <a:rPr lang="cs-CZ" dirty="0" err="1" smtClean="0"/>
              <a:t>nl</a:t>
            </a:r>
            <a:r>
              <a:rPr lang="cs-CZ" dirty="0"/>
              <a:t>. povstání v čele s </a:t>
            </a:r>
            <a:r>
              <a:rPr lang="cs-CZ" dirty="0" err="1" smtClean="0"/>
              <a:t>Judou</a:t>
            </a:r>
            <a:r>
              <a:rPr lang="cs-CZ" dirty="0" smtClean="0"/>
              <a:t> makabejským – znovuvybudování chrámu -&gt; </a:t>
            </a:r>
            <a:r>
              <a:rPr lang="cs-CZ" dirty="0"/>
              <a:t>vznik </a:t>
            </a:r>
            <a:r>
              <a:rPr lang="cs-CZ" b="1" i="1" dirty="0"/>
              <a:t>„svátku světel“ </a:t>
            </a:r>
            <a:r>
              <a:rPr lang="cs-CZ" b="1" i="1" dirty="0" smtClean="0"/>
              <a:t>Chanuky </a:t>
            </a:r>
            <a:r>
              <a:rPr lang="cs-CZ" i="1" dirty="0" smtClean="0"/>
              <a:t>(v ruinách nalezli posvátný olej do </a:t>
            </a:r>
            <a:r>
              <a:rPr lang="cs-CZ" i="1" dirty="0" err="1" smtClean="0"/>
              <a:t>Menory</a:t>
            </a:r>
            <a:r>
              <a:rPr lang="cs-CZ" i="1" dirty="0" smtClean="0"/>
              <a:t>, který místo 1 dne hořel 8)</a:t>
            </a:r>
            <a:endParaRPr lang="cs-CZ" dirty="0"/>
          </a:p>
          <a:p>
            <a:r>
              <a:rPr lang="cs-CZ" dirty="0" smtClean="0"/>
              <a:t>Herodes veliký (umírá 4 př. n. l.) – osvícený král, vzkvétání </a:t>
            </a:r>
            <a:r>
              <a:rPr lang="cs-CZ" dirty="0"/>
              <a:t>Judska (kultura, paláce</a:t>
            </a:r>
            <a:r>
              <a:rPr lang="cs-CZ" dirty="0" smtClean="0"/>
              <a:t>) – během jeho vlády se objevují myšlenky </a:t>
            </a:r>
            <a:r>
              <a:rPr lang="cs-CZ" dirty="0"/>
              <a:t>na mesiáše, </a:t>
            </a:r>
            <a:r>
              <a:rPr lang="cs-CZ" dirty="0" smtClean="0"/>
              <a:t>který </a:t>
            </a:r>
            <a:r>
              <a:rPr lang="cs-CZ" dirty="0"/>
              <a:t>vyvede Židy z područí Říma (*Ježíš - neuznáván jako </a:t>
            </a:r>
            <a:r>
              <a:rPr lang="cs-CZ" dirty="0" smtClean="0"/>
              <a:t>mesiáš)</a:t>
            </a:r>
            <a:endParaRPr lang="cs-CZ" dirty="0"/>
          </a:p>
          <a:p>
            <a:r>
              <a:rPr lang="cs-CZ" b="1" dirty="0"/>
              <a:t>70 </a:t>
            </a:r>
            <a:r>
              <a:rPr lang="cs-CZ" b="1" dirty="0" smtClean="0"/>
              <a:t>n. l</a:t>
            </a:r>
            <a:r>
              <a:rPr lang="cs-CZ" b="1" dirty="0"/>
              <a:t>. </a:t>
            </a:r>
            <a:r>
              <a:rPr lang="cs-CZ" b="1" dirty="0" smtClean="0"/>
              <a:t>povstání proti </a:t>
            </a:r>
            <a:r>
              <a:rPr lang="cs-CZ" b="1" dirty="0"/>
              <a:t>Ř</a:t>
            </a:r>
            <a:r>
              <a:rPr lang="cs-CZ" b="1" dirty="0" smtClean="0"/>
              <a:t>ímanům, znovu </a:t>
            </a:r>
            <a:r>
              <a:rPr lang="cs-CZ" b="1" dirty="0"/>
              <a:t>zbořen chrám </a:t>
            </a:r>
            <a:r>
              <a:rPr lang="cs-CZ" b="1" dirty="0" smtClean="0"/>
              <a:t>pozůstatek </a:t>
            </a:r>
            <a:r>
              <a:rPr lang="cs-CZ" b="1" dirty="0"/>
              <a:t>- Zeď nářků</a:t>
            </a:r>
            <a:r>
              <a:rPr lang="cs-CZ" b="1" dirty="0" smtClean="0"/>
              <a:t>)</a:t>
            </a:r>
          </a:p>
          <a:p>
            <a:r>
              <a:rPr lang="cs-CZ" dirty="0" smtClean="0"/>
              <a:t>Následuje </a:t>
            </a:r>
            <a:r>
              <a:rPr lang="cs-CZ" b="1" dirty="0" err="1" smtClean="0"/>
              <a:t>diapora</a:t>
            </a:r>
            <a:r>
              <a:rPr lang="cs-CZ" dirty="0" smtClean="0"/>
              <a:t> = rozptýlení židů po celém tehdy známém světě (návrat až ve 20. století, 1948 stát Izrael, 1967 dobytí Jeruzaléma se Zdí nářků)</a:t>
            </a:r>
            <a:endParaRPr lang="cs-CZ" dirty="0"/>
          </a:p>
        </p:txBody>
      </p:sp>
    </p:spTree>
    <p:extLst>
      <p:ext uri="{BB962C8B-B14F-4D97-AF65-F5344CB8AC3E}">
        <p14:creationId xmlns:p14="http://schemas.microsoft.com/office/powerpoint/2010/main" val="744180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800px-MapEWRomanEmp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734" y="476672"/>
            <a:ext cx="7725666" cy="5562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467544" y="6105490"/>
            <a:ext cx="8424936" cy="707886"/>
          </a:xfrm>
          <a:prstGeom prst="rect">
            <a:avLst/>
          </a:prstGeom>
          <a:noFill/>
        </p:spPr>
        <p:txBody>
          <a:bodyPr wrap="square" rtlCol="0">
            <a:spAutoFit/>
          </a:bodyPr>
          <a:lstStyle/>
          <a:p>
            <a:pPr marL="285750" indent="-285750">
              <a:buFont typeface="Arial" panose="020B0604020202020204" pitchFamily="34" charset="0"/>
              <a:buChar char="•"/>
            </a:pPr>
            <a:r>
              <a:rPr lang="cs-CZ" altLang="cs-CZ" sz="2000" b="1" dirty="0" smtClean="0">
                <a:latin typeface="Arial" panose="020B0604020202020204" pitchFamily="34" charset="0"/>
                <a:cs typeface="Arial" panose="020B0604020202020204" pitchFamily="34" charset="0"/>
              </a:rPr>
              <a:t>395 </a:t>
            </a:r>
            <a:r>
              <a:rPr lang="cs-CZ" altLang="cs-CZ" sz="2000" dirty="0">
                <a:latin typeface="Arial" panose="020B0604020202020204" pitchFamily="34" charset="0"/>
                <a:cs typeface="Arial" panose="020B0604020202020204" pitchFamily="34" charset="0"/>
              </a:rPr>
              <a:t>‒ rozdělení říše na západní a východní část</a:t>
            </a:r>
          </a:p>
          <a:p>
            <a:pPr marL="285750" indent="-285750">
              <a:buFont typeface="Arial" panose="020B0604020202020204" pitchFamily="34" charset="0"/>
              <a:buChar char="•"/>
            </a:pPr>
            <a:r>
              <a:rPr lang="cs-CZ" altLang="cs-CZ" sz="2000" dirty="0" smtClean="0">
                <a:latin typeface="Arial" panose="020B0604020202020204" pitchFamily="34" charset="0"/>
                <a:cs typeface="Arial" panose="020B0604020202020204" pitchFamily="34" charset="0"/>
              </a:rPr>
              <a:t>vláda </a:t>
            </a:r>
            <a:r>
              <a:rPr lang="cs-CZ" altLang="cs-CZ" sz="2000" dirty="0">
                <a:latin typeface="Arial" panose="020B0604020202020204" pitchFamily="34" charset="0"/>
                <a:cs typeface="Arial" panose="020B0604020202020204" pitchFamily="34" charset="0"/>
              </a:rPr>
              <a:t>2 císařů (Řím, Konstantinopol</a:t>
            </a:r>
            <a:r>
              <a:rPr lang="cs-CZ" altLang="cs-CZ" sz="2000" dirty="0" smtClean="0">
                <a:latin typeface="Arial" panose="020B0604020202020204" pitchFamily="34" charset="0"/>
                <a:cs typeface="Arial" panose="020B0604020202020204" pitchFamily="34" charset="0"/>
              </a:rPr>
              <a:t>)</a:t>
            </a:r>
            <a:endParaRPr lang="cs-CZ" alt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587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tanogabo.it/images/images2/atti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760938"/>
            <a:ext cx="34194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upload.wikimedia.org/wikipedia/commons/9/9a/Heinrich_Leutemann%2C_Pl%C3%BCnderung_Roms_durch_die_Vandalen_%28c._1860%E2%80%93188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020772"/>
            <a:ext cx="3552825" cy="4448175"/>
          </a:xfrm>
          <a:prstGeom prst="rect">
            <a:avLst/>
          </a:prstGeom>
          <a:noFill/>
          <a:extLst>
            <a:ext uri="{909E8E84-426E-40DD-AFC4-6F175D3DCCD1}">
              <a14:hiddenFill xmlns:a14="http://schemas.microsoft.com/office/drawing/2010/main">
                <a:solidFill>
                  <a:srgbClr val="FFFFFF"/>
                </a:solidFill>
              </a14:hiddenFill>
            </a:ext>
          </a:extLst>
        </p:spPr>
      </p:pic>
      <p:sp>
        <p:nvSpPr>
          <p:cNvPr id="2" name="TextovéPole 1"/>
          <p:cNvSpPr txBox="1"/>
          <p:nvPr/>
        </p:nvSpPr>
        <p:spPr>
          <a:xfrm>
            <a:off x="366687" y="1772816"/>
            <a:ext cx="4392488" cy="830997"/>
          </a:xfrm>
          <a:prstGeom prst="rect">
            <a:avLst/>
          </a:prstGeom>
          <a:noFill/>
        </p:spPr>
        <p:txBody>
          <a:bodyPr wrap="square" rtlCol="0">
            <a:spAutoFit/>
          </a:bodyPr>
          <a:lstStyle/>
          <a:p>
            <a:r>
              <a:rPr lang="cs-CZ" sz="2400" dirty="0" smtClean="0"/>
              <a:t>Nájezdy Hunů (451, </a:t>
            </a:r>
            <a:r>
              <a:rPr lang="cs-CZ" sz="2400" dirty="0" err="1" smtClean="0"/>
              <a:t>Atilla</a:t>
            </a:r>
            <a:r>
              <a:rPr lang="cs-CZ" sz="2400" dirty="0" smtClean="0"/>
              <a:t>) </a:t>
            </a:r>
          </a:p>
          <a:p>
            <a:r>
              <a:rPr lang="cs-CZ" sz="2400" dirty="0" smtClean="0"/>
              <a:t>Vandalů (455 vyplenili </a:t>
            </a:r>
            <a:r>
              <a:rPr lang="cs-CZ" sz="2400" dirty="0"/>
              <a:t>Ř</a:t>
            </a:r>
            <a:r>
              <a:rPr lang="cs-CZ" sz="2400" dirty="0" smtClean="0"/>
              <a:t>ím)</a:t>
            </a:r>
            <a:endParaRPr lang="cs-CZ" sz="2400" dirty="0"/>
          </a:p>
        </p:txBody>
      </p:sp>
      <p:sp>
        <p:nvSpPr>
          <p:cNvPr id="3" name="TextovéPole 2"/>
          <p:cNvSpPr txBox="1"/>
          <p:nvPr/>
        </p:nvSpPr>
        <p:spPr>
          <a:xfrm>
            <a:off x="5004048" y="404664"/>
            <a:ext cx="3552825" cy="1569660"/>
          </a:xfrm>
          <a:prstGeom prst="rect">
            <a:avLst/>
          </a:prstGeom>
          <a:noFill/>
        </p:spPr>
        <p:txBody>
          <a:bodyPr wrap="square" rtlCol="0">
            <a:spAutoFit/>
          </a:bodyPr>
          <a:lstStyle/>
          <a:p>
            <a:r>
              <a:rPr lang="cs-CZ" sz="2400" b="1" dirty="0" smtClean="0"/>
              <a:t>476 svržen Romulus Augustus </a:t>
            </a:r>
            <a:r>
              <a:rPr lang="cs-CZ" sz="2400" dirty="0" smtClean="0"/>
              <a:t>– poslední císař – zánik Západořímské říše</a:t>
            </a:r>
            <a:endParaRPr lang="cs-CZ" sz="2400" dirty="0"/>
          </a:p>
        </p:txBody>
      </p:sp>
      <p:sp>
        <p:nvSpPr>
          <p:cNvPr id="4" name="TextovéPole 3"/>
          <p:cNvSpPr txBox="1"/>
          <p:nvPr/>
        </p:nvSpPr>
        <p:spPr>
          <a:xfrm>
            <a:off x="366687" y="404664"/>
            <a:ext cx="3773265" cy="830997"/>
          </a:xfrm>
          <a:prstGeom prst="rect">
            <a:avLst/>
          </a:prstGeom>
          <a:noFill/>
        </p:spPr>
        <p:txBody>
          <a:bodyPr wrap="square" rtlCol="0">
            <a:spAutoFit/>
          </a:bodyPr>
          <a:lstStyle/>
          <a:p>
            <a:r>
              <a:rPr lang="cs-CZ" sz="4800" b="1" dirty="0" smtClean="0"/>
              <a:t>Zánik</a:t>
            </a:r>
            <a:endParaRPr lang="cs-CZ" sz="4800" b="1" dirty="0"/>
          </a:p>
        </p:txBody>
      </p:sp>
    </p:spTree>
    <p:extLst>
      <p:ext uri="{BB962C8B-B14F-4D97-AF65-F5344CB8AC3E}">
        <p14:creationId xmlns:p14="http://schemas.microsoft.com/office/powerpoint/2010/main" val="4120220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ymkh.cz/student/dejepis/Svobodov%C3%A1/1.ro%C4%8Dn%C3%ADk,%20kvinta/Mapa%20st%C4%9Bhov%C3%A1n%C3%AD%20n%C3%A1rod%C5%A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8563" y="-462"/>
            <a:ext cx="7769861" cy="6740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613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0"/>
            <a:ext cx="8229600" cy="1124744"/>
          </a:xfrm>
        </p:spPr>
        <p:txBody>
          <a:bodyPr/>
          <a:lstStyle/>
          <a:p>
            <a:r>
              <a:rPr lang="cs-CZ" dirty="0" smtClean="0"/>
              <a:t>Stěhování národů</a:t>
            </a:r>
            <a:endParaRPr lang="cs-CZ" dirty="0"/>
          </a:p>
        </p:txBody>
      </p:sp>
      <p:sp>
        <p:nvSpPr>
          <p:cNvPr id="3" name="Zástupný symbol pro obsah 2"/>
          <p:cNvSpPr>
            <a:spLocks noGrp="1"/>
          </p:cNvSpPr>
          <p:nvPr>
            <p:ph idx="1"/>
          </p:nvPr>
        </p:nvSpPr>
        <p:spPr/>
        <p:txBody>
          <a:bodyPr>
            <a:normAutofit fontScale="85000" lnSpcReduction="20000"/>
          </a:bodyPr>
          <a:lstStyle/>
          <a:p>
            <a:pPr lvl="0"/>
            <a:r>
              <a:rPr lang="cs-CZ" b="1" dirty="0">
                <a:solidFill>
                  <a:schemeClr val="tx1"/>
                </a:solidFill>
              </a:rPr>
              <a:t>migrace</a:t>
            </a:r>
            <a:r>
              <a:rPr lang="cs-CZ" dirty="0">
                <a:solidFill>
                  <a:schemeClr val="tx1"/>
                </a:solidFill>
              </a:rPr>
              <a:t> velkých kmenů (od konce 4</a:t>
            </a:r>
            <a:r>
              <a:rPr lang="cs-CZ" dirty="0" smtClean="0">
                <a:solidFill>
                  <a:schemeClr val="tx1"/>
                </a:solidFill>
              </a:rPr>
              <a:t>.-8. </a:t>
            </a:r>
            <a:r>
              <a:rPr lang="cs-CZ" dirty="0">
                <a:solidFill>
                  <a:schemeClr val="tx1"/>
                </a:solidFill>
              </a:rPr>
              <a:t>století)</a:t>
            </a:r>
          </a:p>
          <a:p>
            <a:pPr lvl="0"/>
            <a:r>
              <a:rPr lang="cs-CZ" b="1" dirty="0">
                <a:solidFill>
                  <a:schemeClr val="tx1"/>
                </a:solidFill>
              </a:rPr>
              <a:t>Germáni</a:t>
            </a:r>
            <a:r>
              <a:rPr lang="cs-CZ" dirty="0">
                <a:solidFill>
                  <a:schemeClr val="tx1"/>
                </a:solidFill>
              </a:rPr>
              <a:t> (původně v Pobaltí a Skandinávii) a </a:t>
            </a:r>
            <a:r>
              <a:rPr lang="cs-CZ" b="1" dirty="0">
                <a:solidFill>
                  <a:schemeClr val="tx1"/>
                </a:solidFill>
              </a:rPr>
              <a:t>Slované</a:t>
            </a:r>
            <a:r>
              <a:rPr lang="cs-CZ" dirty="0">
                <a:solidFill>
                  <a:schemeClr val="tx1"/>
                </a:solidFill>
              </a:rPr>
              <a:t> (původní vlast ve východní Evropě) – v rámci mnoho kmenů</a:t>
            </a:r>
          </a:p>
          <a:p>
            <a:pPr lvl="0"/>
            <a:r>
              <a:rPr lang="cs-CZ" b="1" dirty="0">
                <a:solidFill>
                  <a:schemeClr val="tx1"/>
                </a:solidFill>
              </a:rPr>
              <a:t>příčinou přesun středoasijského kmene</a:t>
            </a:r>
            <a:r>
              <a:rPr lang="cs-CZ" dirty="0">
                <a:solidFill>
                  <a:schemeClr val="tx1"/>
                </a:solidFill>
              </a:rPr>
              <a:t> </a:t>
            </a:r>
            <a:r>
              <a:rPr lang="cs-CZ" b="1" dirty="0">
                <a:solidFill>
                  <a:schemeClr val="tx1"/>
                </a:solidFill>
              </a:rPr>
              <a:t>Hunů </a:t>
            </a:r>
            <a:r>
              <a:rPr lang="cs-CZ" dirty="0">
                <a:solidFill>
                  <a:schemeClr val="tx1"/>
                </a:solidFill>
              </a:rPr>
              <a:t>(kolem roku 375 přemístili do oblasti severního Černomoří a vyplenili Balkán), narazili na Ostrogóty, Vizigóty (stáhli se na Balkánský poloostrov a ke Karpatům) – další kmeny se daly do pohybu </a:t>
            </a:r>
          </a:p>
          <a:p>
            <a:pPr lvl="0"/>
            <a:r>
              <a:rPr lang="cs-CZ" b="1" dirty="0">
                <a:solidFill>
                  <a:schemeClr val="tx1"/>
                </a:solidFill>
              </a:rPr>
              <a:t>Slované</a:t>
            </a:r>
            <a:r>
              <a:rPr lang="cs-CZ" dirty="0">
                <a:solidFill>
                  <a:schemeClr val="tx1"/>
                </a:solidFill>
              </a:rPr>
              <a:t> </a:t>
            </a:r>
            <a:r>
              <a:rPr lang="cs-CZ" b="1" dirty="0">
                <a:solidFill>
                  <a:schemeClr val="tx1"/>
                </a:solidFill>
              </a:rPr>
              <a:t>se začali stěhovat</a:t>
            </a:r>
            <a:r>
              <a:rPr lang="cs-CZ" dirty="0">
                <a:solidFill>
                  <a:schemeClr val="tx1"/>
                </a:solidFill>
              </a:rPr>
              <a:t> </a:t>
            </a:r>
            <a:r>
              <a:rPr lang="cs-CZ" b="1" dirty="0">
                <a:solidFill>
                  <a:schemeClr val="tx1"/>
                </a:solidFill>
              </a:rPr>
              <a:t>díky</a:t>
            </a:r>
            <a:r>
              <a:rPr lang="cs-CZ" dirty="0">
                <a:solidFill>
                  <a:schemeClr val="tx1"/>
                </a:solidFill>
              </a:rPr>
              <a:t> </a:t>
            </a:r>
            <a:r>
              <a:rPr lang="cs-CZ" b="1" dirty="0">
                <a:solidFill>
                  <a:schemeClr val="tx1"/>
                </a:solidFill>
              </a:rPr>
              <a:t>Avarům </a:t>
            </a:r>
            <a:r>
              <a:rPr lang="cs-CZ" dirty="0">
                <a:solidFill>
                  <a:schemeClr val="tx1"/>
                </a:solidFill>
              </a:rPr>
              <a:t>(ze stejné oblasti jako Hunové) – postrachem všech evropských národů a zničeni až Karlem Velikým</a:t>
            </a:r>
          </a:p>
          <a:p>
            <a:pPr lvl="0"/>
            <a:r>
              <a:rPr lang="cs-CZ" dirty="0">
                <a:solidFill>
                  <a:schemeClr val="tx1"/>
                </a:solidFill>
              </a:rPr>
              <a:t>příčinou také zvyšování počtu obyvatelstva</a:t>
            </a:r>
          </a:p>
          <a:p>
            <a:pPr lvl="0"/>
            <a:r>
              <a:rPr lang="cs-CZ" dirty="0">
                <a:solidFill>
                  <a:schemeClr val="tx1"/>
                </a:solidFill>
              </a:rPr>
              <a:t>vytváří se základní uspořádání států (vztah až dodnes)</a:t>
            </a:r>
          </a:p>
          <a:p>
            <a:pPr lvl="0"/>
            <a:r>
              <a:rPr lang="cs-CZ" dirty="0">
                <a:solidFill>
                  <a:schemeClr val="tx1"/>
                </a:solidFill>
              </a:rPr>
              <a:t>v Evropě se </a:t>
            </a:r>
            <a:r>
              <a:rPr lang="cs-CZ" dirty="0" smtClean="0">
                <a:solidFill>
                  <a:schemeClr val="tx1"/>
                </a:solidFill>
              </a:rPr>
              <a:t>vytvoří </a:t>
            </a:r>
            <a:r>
              <a:rPr lang="cs-CZ" b="1" dirty="0">
                <a:solidFill>
                  <a:schemeClr val="tx1"/>
                </a:solidFill>
              </a:rPr>
              <a:t>tři kulturní okruhy</a:t>
            </a:r>
            <a:r>
              <a:rPr lang="cs-CZ" dirty="0">
                <a:solidFill>
                  <a:schemeClr val="tx1"/>
                </a:solidFill>
              </a:rPr>
              <a:t>: </a:t>
            </a:r>
            <a:r>
              <a:rPr lang="cs-CZ" b="1" dirty="0">
                <a:solidFill>
                  <a:schemeClr val="tx1"/>
                </a:solidFill>
              </a:rPr>
              <a:t>Východní</a:t>
            </a:r>
            <a:r>
              <a:rPr lang="cs-CZ" dirty="0">
                <a:solidFill>
                  <a:schemeClr val="tx1"/>
                </a:solidFill>
              </a:rPr>
              <a:t> </a:t>
            </a:r>
            <a:r>
              <a:rPr lang="cs-CZ" dirty="0" smtClean="0">
                <a:solidFill>
                  <a:schemeClr val="tx1"/>
                </a:solidFill>
              </a:rPr>
              <a:t>(</a:t>
            </a:r>
            <a:r>
              <a:rPr lang="cs-CZ" dirty="0" err="1" smtClean="0">
                <a:solidFill>
                  <a:schemeClr val="tx1"/>
                </a:solidFill>
              </a:rPr>
              <a:t>Byznac</a:t>
            </a:r>
            <a:r>
              <a:rPr lang="cs-CZ" dirty="0" smtClean="0">
                <a:solidFill>
                  <a:schemeClr val="tx1"/>
                </a:solidFill>
              </a:rPr>
              <a:t>, nástupce Říma), </a:t>
            </a:r>
            <a:r>
              <a:rPr lang="cs-CZ" b="1" dirty="0">
                <a:solidFill>
                  <a:schemeClr val="tx1"/>
                </a:solidFill>
              </a:rPr>
              <a:t>Západní</a:t>
            </a:r>
            <a:r>
              <a:rPr lang="cs-CZ" dirty="0">
                <a:solidFill>
                  <a:schemeClr val="tx1"/>
                </a:solidFill>
              </a:rPr>
              <a:t> </a:t>
            </a:r>
            <a:r>
              <a:rPr lang="cs-CZ" dirty="0">
                <a:solidFill>
                  <a:schemeClr val="tx1"/>
                </a:solidFill>
              </a:rPr>
              <a:t>(Franská říše), </a:t>
            </a:r>
            <a:r>
              <a:rPr lang="cs-CZ" dirty="0" smtClean="0">
                <a:solidFill>
                  <a:schemeClr val="tx1"/>
                </a:solidFill>
              </a:rPr>
              <a:t>a později od 8. století </a:t>
            </a:r>
            <a:r>
              <a:rPr lang="cs-CZ" b="1" dirty="0" smtClean="0">
                <a:solidFill>
                  <a:schemeClr val="tx1"/>
                </a:solidFill>
              </a:rPr>
              <a:t>Arabský</a:t>
            </a:r>
            <a:r>
              <a:rPr lang="cs-CZ" dirty="0" smtClean="0">
                <a:solidFill>
                  <a:schemeClr val="tx1"/>
                </a:solidFill>
              </a:rPr>
              <a:t> </a:t>
            </a:r>
            <a:r>
              <a:rPr lang="cs-CZ" dirty="0">
                <a:solidFill>
                  <a:schemeClr val="tx1"/>
                </a:solidFill>
              </a:rPr>
              <a:t>(Španělsko</a:t>
            </a:r>
            <a:r>
              <a:rPr lang="cs-CZ" dirty="0" smtClean="0">
                <a:solidFill>
                  <a:schemeClr val="tx1"/>
                </a:solidFill>
              </a:rPr>
              <a:t>)</a:t>
            </a:r>
            <a:endParaRPr lang="cs-CZ" dirty="0">
              <a:solidFill>
                <a:schemeClr val="tx1"/>
              </a:solidFill>
            </a:endParaRPr>
          </a:p>
        </p:txBody>
      </p:sp>
    </p:spTree>
    <p:extLst>
      <p:ext uri="{BB962C8B-B14F-4D97-AF65-F5344CB8AC3E}">
        <p14:creationId xmlns:p14="http://schemas.microsoft.com/office/powerpoint/2010/main" val="48693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a:xfrm>
            <a:off x="467544" y="404664"/>
            <a:ext cx="6552728" cy="792088"/>
          </a:xfrm>
        </p:spPr>
        <p:txBody>
          <a:bodyPr/>
          <a:lstStyle/>
          <a:p>
            <a:r>
              <a:rPr lang="cs-CZ" dirty="0" smtClean="0"/>
              <a:t>Mesiáš</a:t>
            </a:r>
            <a:endParaRPr lang="cs-CZ" dirty="0"/>
          </a:p>
        </p:txBody>
      </p:sp>
      <p:sp>
        <p:nvSpPr>
          <p:cNvPr id="4" name="Zástupný symbol pro obsah 3"/>
          <p:cNvSpPr>
            <a:spLocks noGrp="1"/>
          </p:cNvSpPr>
          <p:nvPr>
            <p:ph idx="1"/>
          </p:nvPr>
        </p:nvSpPr>
        <p:spPr>
          <a:xfrm>
            <a:off x="251520" y="1700808"/>
            <a:ext cx="8640960" cy="4680520"/>
          </a:xfrm>
        </p:spPr>
        <p:txBody>
          <a:bodyPr>
            <a:normAutofit fontScale="92500"/>
          </a:bodyPr>
          <a:lstStyle/>
          <a:p>
            <a:r>
              <a:rPr lang="cs-CZ" dirty="0">
                <a:solidFill>
                  <a:schemeClr val="tx1"/>
                </a:solidFill>
              </a:rPr>
              <a:t>m</a:t>
            </a:r>
            <a:r>
              <a:rPr lang="cs-CZ" dirty="0" smtClean="0">
                <a:solidFill>
                  <a:schemeClr val="tx1"/>
                </a:solidFill>
              </a:rPr>
              <a:t>esiáš = pomazaný (král, kněz, prorok) – 38 zmínek v Tóře</a:t>
            </a:r>
          </a:p>
          <a:p>
            <a:r>
              <a:rPr lang="cs-CZ" dirty="0" smtClean="0">
                <a:solidFill>
                  <a:schemeClr val="tx1"/>
                </a:solidFill>
              </a:rPr>
              <a:t>Osoba zasvěcená svatým olejem k Bohem stanoveným úkolům</a:t>
            </a:r>
          </a:p>
          <a:p>
            <a:r>
              <a:rPr lang="cs-CZ" dirty="0" smtClean="0">
                <a:solidFill>
                  <a:schemeClr val="tx1"/>
                </a:solidFill>
              </a:rPr>
              <a:t>člověk </a:t>
            </a:r>
            <a:r>
              <a:rPr lang="cs-CZ" dirty="0">
                <a:solidFill>
                  <a:schemeClr val="tx1"/>
                </a:solidFill>
              </a:rPr>
              <a:t>z masa a kostí, </a:t>
            </a:r>
            <a:r>
              <a:rPr lang="cs-CZ" dirty="0" smtClean="0">
                <a:solidFill>
                  <a:schemeClr val="tx1"/>
                </a:solidFill>
              </a:rPr>
              <a:t>král z rodu Davidova, který obnoví slávu Izraele. Apokalyptická představa konce dějin po jeho příchodu</a:t>
            </a:r>
          </a:p>
          <a:p>
            <a:r>
              <a:rPr lang="cs-CZ" dirty="0" smtClean="0">
                <a:solidFill>
                  <a:schemeClr val="tx1"/>
                </a:solidFill>
              </a:rPr>
              <a:t>„Mesiáš jistě přijde“</a:t>
            </a:r>
          </a:p>
          <a:p>
            <a:r>
              <a:rPr lang="cs-CZ" dirty="0">
                <a:solidFill>
                  <a:schemeClr val="tx1"/>
                </a:solidFill>
              </a:rPr>
              <a:t>Nikoliv nadpozemský </a:t>
            </a:r>
            <a:r>
              <a:rPr lang="cs-CZ" i="1" dirty="0">
                <a:solidFill>
                  <a:schemeClr val="tx1"/>
                </a:solidFill>
              </a:rPr>
              <a:t>spasitel</a:t>
            </a:r>
            <a:r>
              <a:rPr lang="cs-CZ" dirty="0">
                <a:solidFill>
                  <a:schemeClr val="tx1"/>
                </a:solidFill>
              </a:rPr>
              <a:t> či </a:t>
            </a:r>
            <a:r>
              <a:rPr lang="cs-CZ" i="1" dirty="0">
                <a:solidFill>
                  <a:schemeClr val="tx1"/>
                </a:solidFill>
              </a:rPr>
              <a:t>zachránce</a:t>
            </a:r>
            <a:r>
              <a:rPr lang="cs-CZ" dirty="0">
                <a:solidFill>
                  <a:schemeClr val="tx1"/>
                </a:solidFill>
              </a:rPr>
              <a:t>. Myšlenka, že mesiáš je polobožskou bytostí, která obětuje sama sebe pro záchranu ostatních z jejich hříchů, zůstala Hebrejské Bibli zcela cizí.</a:t>
            </a:r>
          </a:p>
          <a:p>
            <a:r>
              <a:rPr lang="cs-CZ" dirty="0">
                <a:solidFill>
                  <a:schemeClr val="tx1"/>
                </a:solidFill>
              </a:rPr>
              <a:t>Myšlenka závěrečného střetu dobra a zla – původně se objevuje v zoroastrismu = náboženství perské říše, která dobyla Babylonii v době, kdy tam Židé </a:t>
            </a:r>
            <a:r>
              <a:rPr lang="cs-CZ" dirty="0" smtClean="0">
                <a:solidFill>
                  <a:schemeClr val="tx1"/>
                </a:solidFill>
              </a:rPr>
              <a:t>pobývali v zajetí</a:t>
            </a:r>
            <a:endParaRPr lang="cs-CZ" dirty="0">
              <a:solidFill>
                <a:schemeClr val="tx1"/>
              </a:solidFill>
            </a:endParaRPr>
          </a:p>
        </p:txBody>
      </p:sp>
    </p:spTree>
    <p:extLst>
      <p:ext uri="{BB962C8B-B14F-4D97-AF65-F5344CB8AC3E}">
        <p14:creationId xmlns:p14="http://schemas.microsoft.com/office/powerpoint/2010/main" val="1296433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3528" y="404664"/>
            <a:ext cx="4608512" cy="5976664"/>
          </a:xfrm>
        </p:spPr>
        <p:txBody>
          <a:bodyPr>
            <a:normAutofit fontScale="92500" lnSpcReduction="20000"/>
          </a:bodyPr>
          <a:lstStyle/>
          <a:p>
            <a:r>
              <a:rPr lang="cs-CZ" dirty="0" smtClean="0">
                <a:solidFill>
                  <a:schemeClr val="tx1"/>
                </a:solidFill>
                <a:latin typeface="Calibri" panose="020F0502020204030204" pitchFamily="34" charset="0"/>
              </a:rPr>
              <a:t>Historický Ježíš je apokalyptickým prorokem</a:t>
            </a:r>
          </a:p>
          <a:p>
            <a:endParaRPr lang="cs-CZ" dirty="0" smtClean="0">
              <a:solidFill>
                <a:schemeClr val="tx1"/>
              </a:solidFill>
              <a:latin typeface="Calibri" panose="020F0502020204030204" pitchFamily="34" charset="0"/>
            </a:endParaRPr>
          </a:p>
          <a:p>
            <a:r>
              <a:rPr lang="cs-CZ" i="1" dirty="0">
                <a:solidFill>
                  <a:schemeClr val="tx1"/>
                </a:solidFill>
                <a:latin typeface="Calibri" panose="020F0502020204030204" pitchFamily="34" charset="0"/>
              </a:rPr>
              <a:t>Marek</a:t>
            </a:r>
            <a:r>
              <a:rPr lang="cs-CZ" dirty="0">
                <a:solidFill>
                  <a:schemeClr val="tx1"/>
                </a:solidFill>
                <a:latin typeface="Calibri" panose="020F0502020204030204" pitchFamily="34" charset="0"/>
              </a:rPr>
              <a:t> 15,34: "O třetí hodině zvolal Ježíš mocným hlasem: "</a:t>
            </a:r>
            <a:r>
              <a:rPr lang="cs-CZ" dirty="0" err="1">
                <a:solidFill>
                  <a:schemeClr val="tx1"/>
                </a:solidFill>
                <a:latin typeface="Calibri" panose="020F0502020204030204" pitchFamily="34" charset="0"/>
              </a:rPr>
              <a:t>Eloi</a:t>
            </a:r>
            <a:r>
              <a:rPr lang="cs-CZ" dirty="0">
                <a:solidFill>
                  <a:schemeClr val="tx1"/>
                </a:solidFill>
                <a:latin typeface="Calibri" panose="020F0502020204030204" pitchFamily="34" charset="0"/>
              </a:rPr>
              <a:t>, </a:t>
            </a:r>
            <a:r>
              <a:rPr lang="cs-CZ" dirty="0" err="1">
                <a:solidFill>
                  <a:schemeClr val="tx1"/>
                </a:solidFill>
                <a:latin typeface="Calibri" panose="020F0502020204030204" pitchFamily="34" charset="0"/>
              </a:rPr>
              <a:t>Eloi</a:t>
            </a:r>
            <a:r>
              <a:rPr lang="cs-CZ" dirty="0">
                <a:solidFill>
                  <a:schemeClr val="tx1"/>
                </a:solidFill>
                <a:latin typeface="Calibri" panose="020F0502020204030204" pitchFamily="34" charset="0"/>
              </a:rPr>
              <a:t>, </a:t>
            </a:r>
            <a:r>
              <a:rPr lang="cs-CZ" dirty="0" err="1">
                <a:solidFill>
                  <a:schemeClr val="tx1"/>
                </a:solidFill>
                <a:latin typeface="Calibri" panose="020F0502020204030204" pitchFamily="34" charset="0"/>
              </a:rPr>
              <a:t>lema</a:t>
            </a:r>
            <a:r>
              <a:rPr lang="cs-CZ" dirty="0">
                <a:solidFill>
                  <a:schemeClr val="tx1"/>
                </a:solidFill>
                <a:latin typeface="Calibri" panose="020F0502020204030204" pitchFamily="34" charset="0"/>
              </a:rPr>
              <a:t> </a:t>
            </a:r>
            <a:r>
              <a:rPr lang="cs-CZ" dirty="0" err="1">
                <a:solidFill>
                  <a:schemeClr val="tx1"/>
                </a:solidFill>
                <a:latin typeface="Calibri" panose="020F0502020204030204" pitchFamily="34" charset="0"/>
              </a:rPr>
              <a:t>sabachtani</a:t>
            </a:r>
            <a:r>
              <a:rPr lang="cs-CZ" dirty="0">
                <a:solidFill>
                  <a:schemeClr val="tx1"/>
                </a:solidFill>
                <a:latin typeface="Calibri" panose="020F0502020204030204" pitchFamily="34" charset="0"/>
              </a:rPr>
              <a:t>?, což přeloženo znamená: ,Bože můj, Bože můj, </a:t>
            </a:r>
            <a:r>
              <a:rPr lang="cs-CZ" i="1" dirty="0">
                <a:solidFill>
                  <a:schemeClr val="tx1"/>
                </a:solidFill>
                <a:latin typeface="Calibri" panose="020F0502020204030204" pitchFamily="34" charset="0"/>
              </a:rPr>
              <a:t>proč jsi mě opustil</a:t>
            </a:r>
            <a:r>
              <a:rPr lang="cs-CZ" dirty="0" smtClean="0">
                <a:solidFill>
                  <a:schemeClr val="tx1"/>
                </a:solidFill>
                <a:latin typeface="Calibri" panose="020F0502020204030204" pitchFamily="34" charset="0"/>
              </a:rPr>
              <a:t>?‚“</a:t>
            </a:r>
          </a:p>
          <a:p>
            <a:endParaRPr lang="cs-CZ" i="1" dirty="0" smtClean="0">
              <a:solidFill>
                <a:schemeClr val="tx1"/>
              </a:solidFill>
              <a:latin typeface="Calibri" panose="020F0502020204030204" pitchFamily="34" charset="0"/>
            </a:endParaRPr>
          </a:p>
          <a:p>
            <a:r>
              <a:rPr lang="cs-CZ" i="1" dirty="0" smtClean="0">
                <a:solidFill>
                  <a:schemeClr val="tx1"/>
                </a:solidFill>
                <a:latin typeface="Calibri" panose="020F0502020204030204" pitchFamily="34" charset="0"/>
              </a:rPr>
              <a:t>Tvrdili </a:t>
            </a:r>
            <a:r>
              <a:rPr lang="cs-CZ" i="1" dirty="0">
                <a:solidFill>
                  <a:schemeClr val="tx1"/>
                </a:solidFill>
                <a:latin typeface="Calibri" panose="020F0502020204030204" pitchFamily="34" charset="0"/>
              </a:rPr>
              <a:t>však,… že mají ve zvyku se ve stanovený den před východem slunce scházet a společně prozpěvovat píseň Kristu jakožto Bohu, že se zavazují vzájemně přísahou nikoli k nějakému zločinu, nýbrž že se nebudou dopouštět krádeží, ani loupeží, ani cizoložství, že budou držet čestné slovo a věrnost</a:t>
            </a:r>
            <a:r>
              <a:rPr lang="cs-CZ" i="1" dirty="0" smtClean="0">
                <a:solidFill>
                  <a:schemeClr val="tx1"/>
                </a:solidFill>
                <a:latin typeface="Calibri" panose="020F0502020204030204" pitchFamily="34" charset="0"/>
              </a:rPr>
              <a:t>… (Plinius ml. 111)</a:t>
            </a:r>
            <a:endParaRPr lang="cs-CZ" dirty="0">
              <a:solidFill>
                <a:schemeClr val="tx1"/>
              </a:solidFill>
              <a:latin typeface="Calibri" panose="020F0502020204030204" pitchFamily="34" charset="0"/>
            </a:endParaRPr>
          </a:p>
        </p:txBody>
      </p:sp>
      <p:pic>
        <p:nvPicPr>
          <p:cNvPr id="6146" name="Picture 2" descr="http://czblog.cz/wp-content/uploads/2010/11/jezis-2.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136758"/>
            <a:ext cx="3280792" cy="246059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nd03.jxs.cz/890/836/85a289d0d8_64635734_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8922" y="261739"/>
            <a:ext cx="39338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5851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19" y="404664"/>
            <a:ext cx="4032449" cy="1224136"/>
          </a:xfrm>
        </p:spPr>
        <p:txBody>
          <a:bodyPr/>
          <a:lstStyle/>
          <a:p>
            <a:pPr>
              <a:lnSpc>
                <a:spcPct val="100000"/>
              </a:lnSpc>
            </a:pPr>
            <a:r>
              <a:rPr lang="cs-CZ" sz="2800" dirty="0" smtClean="0"/>
              <a:t>Nanebevstoupení páně </a:t>
            </a:r>
            <a:br>
              <a:rPr lang="cs-CZ" sz="2800" dirty="0" smtClean="0"/>
            </a:br>
            <a:r>
              <a:rPr lang="cs-CZ" sz="2800" dirty="0" smtClean="0"/>
              <a:t>40 dní po vzkříšení</a:t>
            </a:r>
            <a:endParaRPr lang="cs-CZ" sz="2800" dirty="0"/>
          </a:p>
        </p:txBody>
      </p:sp>
      <p:pic>
        <p:nvPicPr>
          <p:cNvPr id="1026" name="Picture 2" descr="http://www.pravoslavnaolomouc.cz/IMAGES/KALE/NA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1" y="1919894"/>
            <a:ext cx="3744417" cy="44614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poute.eu/lobendava/storage/201106141404_letnice-m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1951942"/>
            <a:ext cx="3589297" cy="4366979"/>
          </a:xfrm>
          <a:prstGeom prst="rect">
            <a:avLst/>
          </a:prstGeom>
          <a:noFill/>
          <a:extLst>
            <a:ext uri="{909E8E84-426E-40DD-AFC4-6F175D3DCCD1}">
              <a14:hiddenFill xmlns:a14="http://schemas.microsoft.com/office/drawing/2010/main">
                <a:solidFill>
                  <a:srgbClr val="FFFFFF"/>
                </a:solidFill>
              </a14:hiddenFill>
            </a:ext>
          </a:extLst>
        </p:spPr>
      </p:pic>
      <p:sp>
        <p:nvSpPr>
          <p:cNvPr id="6" name="Nadpis 1"/>
          <p:cNvSpPr txBox="1">
            <a:spLocks/>
          </p:cNvSpPr>
          <p:nvPr/>
        </p:nvSpPr>
        <p:spPr>
          <a:xfrm>
            <a:off x="4710463" y="764298"/>
            <a:ext cx="3744417" cy="1008112"/>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cs-CZ" sz="2800" dirty="0" smtClean="0"/>
              <a:t>Seslání Ducha svatého na apoštoly (Letnice)</a:t>
            </a:r>
          </a:p>
          <a:p>
            <a:pPr>
              <a:lnSpc>
                <a:spcPct val="100000"/>
              </a:lnSpc>
            </a:pPr>
            <a:r>
              <a:rPr lang="cs-CZ" sz="2800" dirty="0" smtClean="0"/>
              <a:t>50 dní po vzkříšení</a:t>
            </a:r>
            <a:endParaRPr lang="cs-CZ" sz="2800" dirty="0"/>
          </a:p>
        </p:txBody>
      </p:sp>
    </p:spTree>
    <p:extLst>
      <p:ext uri="{BB962C8B-B14F-4D97-AF65-F5344CB8AC3E}">
        <p14:creationId xmlns:p14="http://schemas.microsoft.com/office/powerpoint/2010/main" val="1434393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oubor:Rublev Paul.jpg"/>
          <p:cNvPicPr>
            <a:picLocks noChangeAspect="1" noChangeArrowheads="1"/>
          </p:cNvPicPr>
          <p:nvPr/>
        </p:nvPicPr>
        <p:blipFill rotWithShape="1">
          <a:blip r:embed="rId3">
            <a:extLst>
              <a:ext uri="{28A0092B-C50C-407E-A947-70E740481C1C}">
                <a14:useLocalDpi xmlns:a14="http://schemas.microsoft.com/office/drawing/2010/main" val="0"/>
              </a:ext>
            </a:extLst>
          </a:blip>
          <a:srcRect b="14812"/>
          <a:stretch/>
        </p:blipFill>
        <p:spPr bwMode="auto">
          <a:xfrm>
            <a:off x="3203848" y="221094"/>
            <a:ext cx="2304256" cy="299188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gnosticwarrior.com/wp-content/uploads/2012/07/saint_peter_statu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807"/>
          <a:stretch/>
        </p:blipFill>
        <p:spPr bwMode="auto">
          <a:xfrm>
            <a:off x="373296" y="188639"/>
            <a:ext cx="2254488" cy="3024337"/>
          </a:xfrm>
          <a:prstGeom prst="rect">
            <a:avLst/>
          </a:prstGeom>
          <a:noFill/>
          <a:extLst>
            <a:ext uri="{909E8E84-426E-40DD-AFC4-6F175D3DCCD1}">
              <a14:hiddenFill xmlns:a14="http://schemas.microsoft.com/office/drawing/2010/main">
                <a:solidFill>
                  <a:srgbClr val="FFFFFF"/>
                </a:solidFill>
              </a14:hiddenFill>
            </a:ext>
          </a:extLst>
        </p:spPr>
      </p:pic>
      <p:sp>
        <p:nvSpPr>
          <p:cNvPr id="5" name="TextovéPole 4"/>
          <p:cNvSpPr txBox="1"/>
          <p:nvPr/>
        </p:nvSpPr>
        <p:spPr>
          <a:xfrm>
            <a:off x="251520" y="3429000"/>
            <a:ext cx="2736304" cy="2954655"/>
          </a:xfrm>
          <a:prstGeom prst="rect">
            <a:avLst/>
          </a:prstGeom>
          <a:noFill/>
        </p:spPr>
        <p:txBody>
          <a:bodyPr wrap="square" rtlCol="0">
            <a:spAutoFit/>
          </a:bodyPr>
          <a:lstStyle/>
          <a:p>
            <a:pPr>
              <a:defRPr/>
            </a:pPr>
            <a:r>
              <a:rPr lang="cs-CZ" b="1" dirty="0"/>
              <a:t>Sv. Petr (Šimon, † 64) </a:t>
            </a:r>
            <a:r>
              <a:rPr lang="cs-CZ" dirty="0"/>
              <a:t>– apoštolská posloupnost, první papež v Římě, otevřel církev nežidovským členům</a:t>
            </a:r>
          </a:p>
          <a:p>
            <a:pPr>
              <a:defRPr/>
            </a:pPr>
            <a:r>
              <a:rPr lang="cs-CZ" sz="1600" i="1" dirty="0" smtClean="0"/>
              <a:t>„</a:t>
            </a:r>
            <a:r>
              <a:rPr lang="cs-CZ" sz="1600" i="1" dirty="0"/>
              <a:t>Ty jsi Petr, to znamená skála a na této skále postavím svou Církev, a brány pekla ji nepřemohou.“</a:t>
            </a:r>
            <a:r>
              <a:rPr lang="cs-CZ" sz="1600" dirty="0"/>
              <a:t> </a:t>
            </a:r>
            <a:endParaRPr lang="cs-CZ" sz="1600" dirty="0" smtClean="0"/>
          </a:p>
          <a:p>
            <a:pPr>
              <a:defRPr/>
            </a:pPr>
            <a:r>
              <a:rPr lang="cs-CZ" sz="1600" i="1" dirty="0" smtClean="0"/>
              <a:t>„</a:t>
            </a:r>
            <a:r>
              <a:rPr lang="cs-CZ" sz="1600" i="1" dirty="0"/>
              <a:t>Quo </a:t>
            </a:r>
            <a:r>
              <a:rPr lang="cs-CZ" sz="1600" i="1" dirty="0" err="1"/>
              <a:t>vadis</a:t>
            </a:r>
            <a:r>
              <a:rPr lang="cs-CZ" sz="1600" i="1" dirty="0"/>
              <a:t>, </a:t>
            </a:r>
            <a:r>
              <a:rPr lang="cs-CZ" sz="1600" i="1" dirty="0" err="1"/>
              <a:t>domine</a:t>
            </a:r>
            <a:r>
              <a:rPr lang="cs-CZ" sz="1600" i="1" dirty="0" smtClean="0"/>
              <a:t>?“</a:t>
            </a:r>
            <a:endParaRPr lang="cs-CZ" dirty="0" smtClean="0"/>
          </a:p>
        </p:txBody>
      </p:sp>
      <p:sp>
        <p:nvSpPr>
          <p:cNvPr id="6" name="TextovéPole 5"/>
          <p:cNvSpPr txBox="1"/>
          <p:nvPr/>
        </p:nvSpPr>
        <p:spPr>
          <a:xfrm>
            <a:off x="2987824" y="3429000"/>
            <a:ext cx="2880320" cy="2031325"/>
          </a:xfrm>
          <a:prstGeom prst="rect">
            <a:avLst/>
          </a:prstGeom>
          <a:noFill/>
        </p:spPr>
        <p:txBody>
          <a:bodyPr wrap="square" rtlCol="0">
            <a:spAutoFit/>
          </a:bodyPr>
          <a:lstStyle/>
          <a:p>
            <a:r>
              <a:rPr lang="cs-CZ" b="1" dirty="0"/>
              <a:t>Sv. Pavel z </a:t>
            </a:r>
            <a:r>
              <a:rPr lang="cs-CZ" b="1" dirty="0" err="1" smtClean="0"/>
              <a:t>Tarsu</a:t>
            </a:r>
            <a:r>
              <a:rPr lang="cs-CZ" b="1" dirty="0" smtClean="0"/>
              <a:t> (</a:t>
            </a:r>
            <a:r>
              <a:rPr lang="cs-CZ" b="1" dirty="0"/>
              <a:t>† </a:t>
            </a:r>
            <a:r>
              <a:rPr lang="cs-CZ" b="1" dirty="0" smtClean="0"/>
              <a:t>67) </a:t>
            </a:r>
            <a:r>
              <a:rPr lang="cs-CZ" dirty="0"/>
              <a:t>původně pronásledovatel křesťanství </a:t>
            </a:r>
            <a:r>
              <a:rPr lang="cs-CZ" dirty="0" smtClean="0"/>
              <a:t>v Římské </a:t>
            </a:r>
            <a:r>
              <a:rPr lang="cs-CZ" dirty="0"/>
              <a:t>říši, </a:t>
            </a:r>
            <a:r>
              <a:rPr lang="cs-CZ" dirty="0" smtClean="0"/>
              <a:t>později hlavní marketingový a PR manažer rozmáhající se církve, budoval první obce</a:t>
            </a:r>
          </a:p>
        </p:txBody>
      </p:sp>
      <p:sp>
        <p:nvSpPr>
          <p:cNvPr id="7" name="TextovéPole 6"/>
          <p:cNvSpPr txBox="1"/>
          <p:nvPr/>
        </p:nvSpPr>
        <p:spPr>
          <a:xfrm>
            <a:off x="6012160" y="3501008"/>
            <a:ext cx="2880320" cy="2031325"/>
          </a:xfrm>
          <a:prstGeom prst="rect">
            <a:avLst/>
          </a:prstGeom>
          <a:noFill/>
        </p:spPr>
        <p:txBody>
          <a:bodyPr wrap="square" rtlCol="0">
            <a:spAutoFit/>
          </a:bodyPr>
          <a:lstStyle/>
          <a:p>
            <a:r>
              <a:rPr lang="cs-CZ" b="1" dirty="0" smtClean="0"/>
              <a:t>Konstantin Veliký</a:t>
            </a:r>
          </a:p>
          <a:p>
            <a:r>
              <a:rPr lang="cs-CZ" dirty="0" smtClean="0"/>
              <a:t>313 Edikt Milánský – zrovnoprávnil křesťanství</a:t>
            </a:r>
          </a:p>
          <a:p>
            <a:r>
              <a:rPr lang="cs-CZ" dirty="0" smtClean="0"/>
              <a:t>325 </a:t>
            </a:r>
            <a:r>
              <a:rPr lang="cs-CZ" dirty="0"/>
              <a:t>svolal první ekumenický koncil do </a:t>
            </a:r>
            <a:r>
              <a:rPr lang="cs-CZ" dirty="0" err="1"/>
              <a:t>Nikaie</a:t>
            </a:r>
            <a:r>
              <a:rPr lang="cs-CZ" dirty="0"/>
              <a:t> – </a:t>
            </a:r>
            <a:r>
              <a:rPr lang="cs-CZ" dirty="0" err="1" smtClean="0"/>
              <a:t>Nicejské</a:t>
            </a:r>
            <a:r>
              <a:rPr lang="cs-CZ" dirty="0" smtClean="0"/>
              <a:t> </a:t>
            </a:r>
            <a:r>
              <a:rPr lang="cs-CZ" dirty="0"/>
              <a:t>vyznání </a:t>
            </a:r>
            <a:r>
              <a:rPr lang="cs-CZ" dirty="0" smtClean="0"/>
              <a:t>víry</a:t>
            </a:r>
            <a:endParaRPr lang="cs-CZ" dirty="0"/>
          </a:p>
        </p:txBody>
      </p:sp>
      <p:pic>
        <p:nvPicPr>
          <p:cNvPr id="4098" name="Picture 2" descr="http://upload.wikimedia.org/wikipedia/commons/thumb/3/31/Nicaea_icon.jpg/180px-Nicaea_icon.jpg"/>
          <p:cNvPicPr>
            <a:picLocks noChangeAspect="1" noChangeArrowheads="1"/>
          </p:cNvPicPr>
          <p:nvPr/>
        </p:nvPicPr>
        <p:blipFill rotWithShape="1">
          <a:blip r:embed="rId5">
            <a:extLst>
              <a:ext uri="{28A0092B-C50C-407E-A947-70E740481C1C}">
                <a14:useLocalDpi xmlns:a14="http://schemas.microsoft.com/office/drawing/2010/main" val="0"/>
              </a:ext>
            </a:extLst>
          </a:blip>
          <a:srcRect b="11042"/>
          <a:stretch/>
        </p:blipFill>
        <p:spPr bwMode="auto">
          <a:xfrm>
            <a:off x="6084168" y="260648"/>
            <a:ext cx="2448272" cy="2952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59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9208" y="332656"/>
            <a:ext cx="8003232" cy="648072"/>
          </a:xfrm>
        </p:spPr>
        <p:txBody>
          <a:bodyPr/>
          <a:lstStyle/>
          <a:p>
            <a:r>
              <a:rPr lang="cs-CZ" sz="2800" i="1" dirty="0">
                <a:latin typeface="Calibri" panose="020F0502020204030204" pitchFamily="34" charset="0"/>
              </a:rPr>
              <a:t>NICEJSKO – CAŘIHRADSKÉ VYZNÁNÍ </a:t>
            </a:r>
            <a:r>
              <a:rPr lang="cs-CZ" sz="2800" i="1" dirty="0" smtClean="0">
                <a:latin typeface="Calibri" panose="020F0502020204030204" pitchFamily="34" charset="0"/>
              </a:rPr>
              <a:t>VÍRY</a:t>
            </a:r>
            <a:endParaRPr lang="cs-CZ" sz="2800" dirty="0"/>
          </a:p>
        </p:txBody>
      </p:sp>
      <p:sp>
        <p:nvSpPr>
          <p:cNvPr id="3" name="Zástupný symbol pro obsah 2"/>
          <p:cNvSpPr>
            <a:spLocks noGrp="1"/>
          </p:cNvSpPr>
          <p:nvPr>
            <p:ph idx="1"/>
          </p:nvPr>
        </p:nvSpPr>
        <p:spPr>
          <a:xfrm>
            <a:off x="457200" y="1052736"/>
            <a:ext cx="8219256" cy="5256584"/>
          </a:xfrm>
        </p:spPr>
        <p:txBody>
          <a:bodyPr>
            <a:noAutofit/>
          </a:bodyPr>
          <a:lstStyle/>
          <a:p>
            <a:pPr marL="0" indent="0" algn="just">
              <a:buNone/>
            </a:pPr>
            <a:r>
              <a:rPr lang="cs-CZ" sz="2000" i="1" dirty="0" smtClean="0">
                <a:solidFill>
                  <a:schemeClr val="tx1"/>
                </a:solidFill>
                <a:latin typeface="Calibri" panose="020F0502020204030204" pitchFamily="34" charset="0"/>
              </a:rPr>
              <a:t>Věřím </a:t>
            </a:r>
            <a:r>
              <a:rPr lang="cs-CZ" sz="2000" i="1" dirty="0">
                <a:solidFill>
                  <a:schemeClr val="tx1"/>
                </a:solidFill>
                <a:latin typeface="Calibri" panose="020F0502020204030204" pitchFamily="34" charset="0"/>
              </a:rPr>
              <a:t>v jednoho Boha, Otce všemohoucího</a:t>
            </a:r>
            <a:r>
              <a:rPr lang="cs-CZ" sz="2000" i="1" dirty="0" smtClean="0">
                <a:solidFill>
                  <a:schemeClr val="tx1"/>
                </a:solidFill>
                <a:latin typeface="Calibri" panose="020F0502020204030204" pitchFamily="34" charset="0"/>
              </a:rPr>
              <a:t>, Stvořitele </a:t>
            </a:r>
            <a:r>
              <a:rPr lang="cs-CZ" sz="2000" i="1" dirty="0">
                <a:solidFill>
                  <a:schemeClr val="tx1"/>
                </a:solidFill>
                <a:latin typeface="Calibri" panose="020F0502020204030204" pitchFamily="34" charset="0"/>
              </a:rPr>
              <a:t>nebe i země</a:t>
            </a:r>
            <a:r>
              <a:rPr lang="cs-CZ" sz="2000" i="1" dirty="0" smtClean="0">
                <a:solidFill>
                  <a:schemeClr val="tx1"/>
                </a:solidFill>
                <a:latin typeface="Calibri" panose="020F0502020204030204" pitchFamily="34" charset="0"/>
              </a:rPr>
              <a:t>, Všeho </a:t>
            </a:r>
            <a:r>
              <a:rPr lang="cs-CZ" sz="2000" i="1" dirty="0">
                <a:solidFill>
                  <a:schemeClr val="tx1"/>
                </a:solidFill>
                <a:latin typeface="Calibri" panose="020F0502020204030204" pitchFamily="34" charset="0"/>
              </a:rPr>
              <a:t>viditelného i neviditelného</a:t>
            </a:r>
            <a:r>
              <a:rPr lang="cs-CZ" sz="2000" i="1" dirty="0" smtClean="0">
                <a:solidFill>
                  <a:schemeClr val="tx1"/>
                </a:solidFill>
                <a:latin typeface="Calibri" panose="020F0502020204030204" pitchFamily="34" charset="0"/>
              </a:rPr>
              <a:t>. </a:t>
            </a:r>
          </a:p>
          <a:p>
            <a:pPr marL="0" indent="0" algn="just">
              <a:buNone/>
            </a:pPr>
            <a:r>
              <a:rPr lang="cs-CZ" sz="2000" i="1" dirty="0" smtClean="0">
                <a:solidFill>
                  <a:schemeClr val="tx1"/>
                </a:solidFill>
                <a:latin typeface="Calibri" panose="020F0502020204030204" pitchFamily="34" charset="0"/>
              </a:rPr>
              <a:t>Věřím </a:t>
            </a:r>
            <a:r>
              <a:rPr lang="cs-CZ" sz="2000" i="1" dirty="0">
                <a:solidFill>
                  <a:schemeClr val="tx1"/>
                </a:solidFill>
                <a:latin typeface="Calibri" panose="020F0502020204030204" pitchFamily="34" charset="0"/>
              </a:rPr>
              <a:t>v jednoho Pána, Ježíše Krista</a:t>
            </a:r>
            <a:r>
              <a:rPr lang="cs-CZ" sz="2000" i="1" dirty="0" smtClean="0">
                <a:solidFill>
                  <a:schemeClr val="tx1"/>
                </a:solidFill>
                <a:latin typeface="Calibri" panose="020F0502020204030204" pitchFamily="34" charset="0"/>
              </a:rPr>
              <a:t>, jednorozeného </a:t>
            </a:r>
            <a:r>
              <a:rPr lang="cs-CZ" sz="2000" i="1" dirty="0">
                <a:solidFill>
                  <a:schemeClr val="tx1"/>
                </a:solidFill>
                <a:latin typeface="Calibri" panose="020F0502020204030204" pitchFamily="34" charset="0"/>
              </a:rPr>
              <a:t>Syna Božího</a:t>
            </a:r>
            <a:r>
              <a:rPr lang="cs-CZ" sz="2000" i="1" dirty="0" smtClean="0">
                <a:solidFill>
                  <a:schemeClr val="tx1"/>
                </a:solidFill>
                <a:latin typeface="Calibri" panose="020F0502020204030204" pitchFamily="34" charset="0"/>
              </a:rPr>
              <a:t>, který </a:t>
            </a:r>
            <a:r>
              <a:rPr lang="cs-CZ" sz="2000" i="1" dirty="0">
                <a:solidFill>
                  <a:schemeClr val="tx1"/>
                </a:solidFill>
                <a:latin typeface="Calibri" panose="020F0502020204030204" pitchFamily="34" charset="0"/>
              </a:rPr>
              <a:t>se zrodil z Otce přede všemi věky</a:t>
            </a:r>
            <a:r>
              <a:rPr lang="cs-CZ" sz="2000" i="1" dirty="0" smtClean="0">
                <a:solidFill>
                  <a:schemeClr val="tx1"/>
                </a:solidFill>
                <a:latin typeface="Calibri" panose="020F0502020204030204" pitchFamily="34" charset="0"/>
              </a:rPr>
              <a:t>: Bůh </a:t>
            </a:r>
            <a:r>
              <a:rPr lang="cs-CZ" sz="2000" i="1" dirty="0">
                <a:solidFill>
                  <a:schemeClr val="tx1"/>
                </a:solidFill>
                <a:latin typeface="Calibri" panose="020F0502020204030204" pitchFamily="34" charset="0"/>
              </a:rPr>
              <a:t>z Boha, Světlo ze Světla</a:t>
            </a:r>
            <a:r>
              <a:rPr lang="cs-CZ" sz="2000" i="1" dirty="0" smtClean="0">
                <a:solidFill>
                  <a:schemeClr val="tx1"/>
                </a:solidFill>
                <a:latin typeface="Calibri" panose="020F0502020204030204" pitchFamily="34" charset="0"/>
              </a:rPr>
              <a:t>, pravý </a:t>
            </a:r>
            <a:r>
              <a:rPr lang="cs-CZ" sz="2000" i="1" dirty="0">
                <a:solidFill>
                  <a:schemeClr val="tx1"/>
                </a:solidFill>
                <a:latin typeface="Calibri" panose="020F0502020204030204" pitchFamily="34" charset="0"/>
              </a:rPr>
              <a:t>Bůh z pravého </a:t>
            </a:r>
            <a:r>
              <a:rPr lang="cs-CZ" sz="2000" i="1" dirty="0" smtClean="0">
                <a:solidFill>
                  <a:schemeClr val="tx1"/>
                </a:solidFill>
                <a:latin typeface="Calibri" panose="020F0502020204030204" pitchFamily="34" charset="0"/>
              </a:rPr>
              <a:t>Boha, zrozený</a:t>
            </a:r>
            <a:r>
              <a:rPr lang="cs-CZ" sz="2000" i="1" dirty="0">
                <a:solidFill>
                  <a:schemeClr val="tx1"/>
                </a:solidFill>
                <a:latin typeface="Calibri" panose="020F0502020204030204" pitchFamily="34" charset="0"/>
              </a:rPr>
              <a:t>, nestvořený, jedné podstaty s </a:t>
            </a:r>
            <a:r>
              <a:rPr lang="cs-CZ" sz="2000" i="1" dirty="0" smtClean="0">
                <a:solidFill>
                  <a:schemeClr val="tx1"/>
                </a:solidFill>
                <a:latin typeface="Calibri" panose="020F0502020204030204" pitchFamily="34" charset="0"/>
              </a:rPr>
              <a:t>Otcem: skrze </a:t>
            </a:r>
            <a:r>
              <a:rPr lang="cs-CZ" sz="2000" i="1" dirty="0">
                <a:solidFill>
                  <a:schemeClr val="tx1"/>
                </a:solidFill>
                <a:latin typeface="Calibri" panose="020F0502020204030204" pitchFamily="34" charset="0"/>
              </a:rPr>
              <a:t>něho všechno je </a:t>
            </a:r>
            <a:r>
              <a:rPr lang="cs-CZ" sz="2000" i="1" dirty="0" smtClean="0">
                <a:solidFill>
                  <a:schemeClr val="tx1"/>
                </a:solidFill>
                <a:latin typeface="Calibri" panose="020F0502020204030204" pitchFamily="34" charset="0"/>
              </a:rPr>
              <a:t>stvořeno. On </a:t>
            </a:r>
            <a:r>
              <a:rPr lang="cs-CZ" sz="2000" i="1" dirty="0">
                <a:solidFill>
                  <a:schemeClr val="tx1"/>
                </a:solidFill>
                <a:latin typeface="Calibri" panose="020F0502020204030204" pitchFamily="34" charset="0"/>
              </a:rPr>
              <a:t>pro nás lidi a pro naši </a:t>
            </a:r>
            <a:r>
              <a:rPr lang="cs-CZ" sz="2000" i="1" dirty="0" smtClean="0">
                <a:solidFill>
                  <a:schemeClr val="tx1"/>
                </a:solidFill>
                <a:latin typeface="Calibri" panose="020F0502020204030204" pitchFamily="34" charset="0"/>
              </a:rPr>
              <a:t>spásu sestoupil </a:t>
            </a:r>
            <a:r>
              <a:rPr lang="cs-CZ" sz="2000" i="1" dirty="0">
                <a:solidFill>
                  <a:schemeClr val="tx1"/>
                </a:solidFill>
                <a:latin typeface="Calibri" panose="020F0502020204030204" pitchFamily="34" charset="0"/>
              </a:rPr>
              <a:t>z </a:t>
            </a:r>
            <a:r>
              <a:rPr lang="cs-CZ" sz="2000" i="1" dirty="0" smtClean="0">
                <a:solidFill>
                  <a:schemeClr val="tx1"/>
                </a:solidFill>
                <a:latin typeface="Calibri" panose="020F0502020204030204" pitchFamily="34" charset="0"/>
              </a:rPr>
              <a:t>nebe. Skrze </a:t>
            </a:r>
            <a:r>
              <a:rPr lang="cs-CZ" sz="2000" i="1" dirty="0">
                <a:solidFill>
                  <a:schemeClr val="tx1"/>
                </a:solidFill>
                <a:latin typeface="Calibri" panose="020F0502020204030204" pitchFamily="34" charset="0"/>
              </a:rPr>
              <a:t>Ducha svatého přijal </a:t>
            </a:r>
            <a:r>
              <a:rPr lang="cs-CZ" sz="2000" i="1" dirty="0" smtClean="0">
                <a:solidFill>
                  <a:schemeClr val="tx1"/>
                </a:solidFill>
                <a:latin typeface="Calibri" panose="020F0502020204030204" pitchFamily="34" charset="0"/>
              </a:rPr>
              <a:t>tělo z </a:t>
            </a:r>
            <a:r>
              <a:rPr lang="cs-CZ" sz="2000" i="1" dirty="0">
                <a:solidFill>
                  <a:schemeClr val="tx1"/>
                </a:solidFill>
                <a:latin typeface="Calibri" panose="020F0502020204030204" pitchFamily="34" charset="0"/>
              </a:rPr>
              <a:t>Marie Panny a stal se člověkem</a:t>
            </a:r>
            <a:r>
              <a:rPr lang="cs-CZ" sz="2000" i="1" dirty="0" smtClean="0">
                <a:solidFill>
                  <a:schemeClr val="tx1"/>
                </a:solidFill>
                <a:latin typeface="Calibri" panose="020F0502020204030204" pitchFamily="34" charset="0"/>
              </a:rPr>
              <a:t>. Byl </a:t>
            </a:r>
            <a:r>
              <a:rPr lang="cs-CZ" sz="2000" i="1" dirty="0">
                <a:solidFill>
                  <a:schemeClr val="tx1"/>
                </a:solidFill>
                <a:latin typeface="Calibri" panose="020F0502020204030204" pitchFamily="34" charset="0"/>
              </a:rPr>
              <a:t>za nás ukřižován</a:t>
            </a:r>
            <a:r>
              <a:rPr lang="cs-CZ" sz="2000" i="1" dirty="0" smtClean="0">
                <a:solidFill>
                  <a:schemeClr val="tx1"/>
                </a:solidFill>
                <a:latin typeface="Calibri" panose="020F0502020204030204" pitchFamily="34" charset="0"/>
              </a:rPr>
              <a:t>, za </a:t>
            </a:r>
            <a:r>
              <a:rPr lang="cs-CZ" sz="2000" i="1" dirty="0">
                <a:solidFill>
                  <a:schemeClr val="tx1"/>
                </a:solidFill>
                <a:latin typeface="Calibri" panose="020F0502020204030204" pitchFamily="34" charset="0"/>
              </a:rPr>
              <a:t>dnů </a:t>
            </a:r>
            <a:r>
              <a:rPr lang="cs-CZ" sz="2000" i="1" dirty="0" err="1">
                <a:solidFill>
                  <a:schemeClr val="tx1"/>
                </a:solidFill>
                <a:latin typeface="Calibri" panose="020F0502020204030204" pitchFamily="34" charset="0"/>
              </a:rPr>
              <a:t>Poncia</a:t>
            </a:r>
            <a:r>
              <a:rPr lang="cs-CZ" sz="2000" i="1" dirty="0">
                <a:solidFill>
                  <a:schemeClr val="tx1"/>
                </a:solidFill>
                <a:latin typeface="Calibri" panose="020F0502020204030204" pitchFamily="34" charset="0"/>
              </a:rPr>
              <a:t> Piláta byl umučen a </a:t>
            </a:r>
            <a:r>
              <a:rPr lang="cs-CZ" sz="2000" i="1" dirty="0" smtClean="0">
                <a:solidFill>
                  <a:schemeClr val="tx1"/>
                </a:solidFill>
                <a:latin typeface="Calibri" panose="020F0502020204030204" pitchFamily="34" charset="0"/>
              </a:rPr>
              <a:t>pohřben. Třetího </a:t>
            </a:r>
            <a:r>
              <a:rPr lang="cs-CZ" sz="2000" i="1" dirty="0">
                <a:solidFill>
                  <a:schemeClr val="tx1"/>
                </a:solidFill>
                <a:latin typeface="Calibri" panose="020F0502020204030204" pitchFamily="34" charset="0"/>
              </a:rPr>
              <a:t>dne vstal z mrtvých podle Písma</a:t>
            </a:r>
            <a:r>
              <a:rPr lang="cs-CZ" sz="2000" i="1" dirty="0" smtClean="0">
                <a:solidFill>
                  <a:schemeClr val="tx1"/>
                </a:solidFill>
                <a:latin typeface="Calibri" panose="020F0502020204030204" pitchFamily="34" charset="0"/>
              </a:rPr>
              <a:t>. Vstoupl </a:t>
            </a:r>
            <a:r>
              <a:rPr lang="cs-CZ" sz="2000" i="1" dirty="0">
                <a:solidFill>
                  <a:schemeClr val="tx1"/>
                </a:solidFill>
                <a:latin typeface="Calibri" panose="020F0502020204030204" pitchFamily="34" charset="0"/>
              </a:rPr>
              <a:t>do nebe, sedí po pravici Otce</a:t>
            </a:r>
            <a:r>
              <a:rPr lang="cs-CZ" sz="2000" i="1" dirty="0" smtClean="0">
                <a:solidFill>
                  <a:schemeClr val="tx1"/>
                </a:solidFill>
                <a:latin typeface="Calibri" panose="020F0502020204030204" pitchFamily="34" charset="0"/>
              </a:rPr>
              <a:t>. A </a:t>
            </a:r>
            <a:r>
              <a:rPr lang="cs-CZ" sz="2000" i="1" dirty="0">
                <a:solidFill>
                  <a:schemeClr val="tx1"/>
                </a:solidFill>
                <a:latin typeface="Calibri" panose="020F0502020204030204" pitchFamily="34" charset="0"/>
              </a:rPr>
              <a:t>znovu přijde ve slávě</a:t>
            </a:r>
            <a:r>
              <a:rPr lang="cs-CZ" sz="2000" i="1" dirty="0" smtClean="0">
                <a:solidFill>
                  <a:schemeClr val="tx1"/>
                </a:solidFill>
                <a:latin typeface="Calibri" panose="020F0502020204030204" pitchFamily="34" charset="0"/>
              </a:rPr>
              <a:t>, soudit </a:t>
            </a:r>
            <a:r>
              <a:rPr lang="cs-CZ" sz="2000" i="1" dirty="0">
                <a:solidFill>
                  <a:schemeClr val="tx1"/>
                </a:solidFill>
                <a:latin typeface="Calibri" panose="020F0502020204030204" pitchFamily="34" charset="0"/>
              </a:rPr>
              <a:t>živé i </a:t>
            </a:r>
            <a:r>
              <a:rPr lang="cs-CZ" sz="2000" i="1" dirty="0" smtClean="0">
                <a:solidFill>
                  <a:schemeClr val="tx1"/>
                </a:solidFill>
                <a:latin typeface="Calibri" panose="020F0502020204030204" pitchFamily="34" charset="0"/>
              </a:rPr>
              <a:t>mrtvé a </a:t>
            </a:r>
            <a:r>
              <a:rPr lang="cs-CZ" sz="2000" i="1" dirty="0">
                <a:solidFill>
                  <a:schemeClr val="tx1"/>
                </a:solidFill>
                <a:latin typeface="Calibri" panose="020F0502020204030204" pitchFamily="34" charset="0"/>
              </a:rPr>
              <a:t>jeho království bude bez konce</a:t>
            </a:r>
            <a:r>
              <a:rPr lang="cs-CZ" sz="2000" i="1" dirty="0" smtClean="0">
                <a:solidFill>
                  <a:schemeClr val="tx1"/>
                </a:solidFill>
                <a:latin typeface="Calibri" panose="020F0502020204030204" pitchFamily="34" charset="0"/>
              </a:rPr>
              <a:t>.</a:t>
            </a:r>
          </a:p>
          <a:p>
            <a:pPr marL="0" indent="0" algn="just">
              <a:buNone/>
            </a:pPr>
            <a:r>
              <a:rPr lang="cs-CZ" sz="2000" i="1" dirty="0" smtClean="0">
                <a:solidFill>
                  <a:schemeClr val="tx1"/>
                </a:solidFill>
                <a:latin typeface="Calibri" panose="020F0502020204030204" pitchFamily="34" charset="0"/>
              </a:rPr>
              <a:t>Věřím </a:t>
            </a:r>
            <a:r>
              <a:rPr lang="cs-CZ" sz="2000" i="1" dirty="0">
                <a:solidFill>
                  <a:schemeClr val="tx1"/>
                </a:solidFill>
                <a:latin typeface="Calibri" panose="020F0502020204030204" pitchFamily="34" charset="0"/>
              </a:rPr>
              <a:t>v Ducha </a:t>
            </a:r>
            <a:r>
              <a:rPr lang="cs-CZ" sz="2000" i="1" dirty="0" smtClean="0">
                <a:solidFill>
                  <a:schemeClr val="tx1"/>
                </a:solidFill>
                <a:latin typeface="Calibri" panose="020F0502020204030204" pitchFamily="34" charset="0"/>
              </a:rPr>
              <a:t>svatého, Pána </a:t>
            </a:r>
            <a:r>
              <a:rPr lang="cs-CZ" sz="2000" i="1" dirty="0">
                <a:solidFill>
                  <a:schemeClr val="tx1"/>
                </a:solidFill>
                <a:latin typeface="Calibri" panose="020F0502020204030204" pitchFamily="34" charset="0"/>
              </a:rPr>
              <a:t>a dárce </a:t>
            </a:r>
            <a:r>
              <a:rPr lang="cs-CZ" sz="2000" i="1" dirty="0" smtClean="0">
                <a:solidFill>
                  <a:schemeClr val="tx1"/>
                </a:solidFill>
                <a:latin typeface="Calibri" panose="020F0502020204030204" pitchFamily="34" charset="0"/>
              </a:rPr>
              <a:t>života, který </a:t>
            </a:r>
            <a:r>
              <a:rPr lang="cs-CZ" sz="2000" i="1" dirty="0">
                <a:solidFill>
                  <a:schemeClr val="tx1"/>
                </a:solidFill>
                <a:latin typeface="Calibri" panose="020F0502020204030204" pitchFamily="34" charset="0"/>
              </a:rPr>
              <a:t>z Otce i </a:t>
            </a:r>
            <a:r>
              <a:rPr lang="cs-CZ" sz="2000" i="1" dirty="0" smtClean="0">
                <a:solidFill>
                  <a:schemeClr val="tx1"/>
                </a:solidFill>
                <a:latin typeface="Calibri" panose="020F0502020204030204" pitchFamily="34" charset="0"/>
              </a:rPr>
              <a:t>Syna vychází, s</a:t>
            </a:r>
            <a:r>
              <a:rPr lang="cs-CZ" sz="2000" i="1" dirty="0">
                <a:solidFill>
                  <a:schemeClr val="tx1"/>
                </a:solidFill>
                <a:latin typeface="Calibri" panose="020F0502020204030204" pitchFamily="34" charset="0"/>
              </a:rPr>
              <a:t> Otcem i Synem je zároveň </a:t>
            </a:r>
            <a:r>
              <a:rPr lang="cs-CZ" sz="2000" i="1" dirty="0" smtClean="0">
                <a:solidFill>
                  <a:schemeClr val="tx1"/>
                </a:solidFill>
                <a:latin typeface="Calibri" panose="020F0502020204030204" pitchFamily="34" charset="0"/>
              </a:rPr>
              <a:t>uctíván </a:t>
            </a:r>
            <a:endParaRPr lang="cs-CZ" sz="2000" i="1" dirty="0">
              <a:solidFill>
                <a:schemeClr val="tx1"/>
              </a:solidFill>
              <a:latin typeface="Calibri" panose="020F0502020204030204" pitchFamily="34" charset="0"/>
            </a:endParaRPr>
          </a:p>
          <a:p>
            <a:pPr marL="0" indent="0" algn="just">
              <a:buNone/>
            </a:pPr>
            <a:r>
              <a:rPr lang="cs-CZ" sz="2000" i="1" dirty="0">
                <a:solidFill>
                  <a:schemeClr val="tx1"/>
                </a:solidFill>
                <a:latin typeface="Calibri" panose="020F0502020204030204" pitchFamily="34" charset="0"/>
              </a:rPr>
              <a:t>a </a:t>
            </a:r>
            <a:r>
              <a:rPr lang="cs-CZ" sz="2000" i="1" dirty="0" smtClean="0">
                <a:solidFill>
                  <a:schemeClr val="tx1"/>
                </a:solidFill>
                <a:latin typeface="Calibri" panose="020F0502020204030204" pitchFamily="34" charset="0"/>
              </a:rPr>
              <a:t>oslavován a </a:t>
            </a:r>
            <a:r>
              <a:rPr lang="cs-CZ" sz="2000" i="1" dirty="0">
                <a:solidFill>
                  <a:schemeClr val="tx1"/>
                </a:solidFill>
                <a:latin typeface="Calibri" panose="020F0502020204030204" pitchFamily="34" charset="0"/>
              </a:rPr>
              <a:t>mluvil ústy </a:t>
            </a:r>
            <a:r>
              <a:rPr lang="cs-CZ" sz="2000" i="1" dirty="0" smtClean="0">
                <a:solidFill>
                  <a:schemeClr val="tx1"/>
                </a:solidFill>
                <a:latin typeface="Calibri" panose="020F0502020204030204" pitchFamily="34" charset="0"/>
              </a:rPr>
              <a:t>proroků.</a:t>
            </a:r>
          </a:p>
          <a:p>
            <a:pPr marL="0" indent="0" algn="just">
              <a:buNone/>
            </a:pPr>
            <a:r>
              <a:rPr lang="cs-CZ" sz="2000" i="1" dirty="0" smtClean="0">
                <a:solidFill>
                  <a:schemeClr val="tx1"/>
                </a:solidFill>
                <a:latin typeface="Calibri" panose="020F0502020204030204" pitchFamily="34" charset="0"/>
              </a:rPr>
              <a:t>Věřím </a:t>
            </a:r>
            <a:r>
              <a:rPr lang="cs-CZ" sz="2000" i="1" dirty="0">
                <a:solidFill>
                  <a:schemeClr val="tx1"/>
                </a:solidFill>
                <a:latin typeface="Calibri" panose="020F0502020204030204" pitchFamily="34" charset="0"/>
              </a:rPr>
              <a:t>v jednu, svatou, </a:t>
            </a:r>
            <a:r>
              <a:rPr lang="cs-CZ" sz="2000" i="1" dirty="0" smtClean="0">
                <a:solidFill>
                  <a:schemeClr val="tx1"/>
                </a:solidFill>
                <a:latin typeface="Calibri" panose="020F0502020204030204" pitchFamily="34" charset="0"/>
              </a:rPr>
              <a:t>všeobecnou</a:t>
            </a:r>
            <a:r>
              <a:rPr lang="cs-CZ" sz="2000" i="1" dirty="0">
                <a:solidFill>
                  <a:schemeClr val="tx1"/>
                </a:solidFill>
                <a:latin typeface="Calibri" panose="020F0502020204030204" pitchFamily="34" charset="0"/>
              </a:rPr>
              <a:t>, apoštolskou církev</a:t>
            </a:r>
            <a:r>
              <a:rPr lang="cs-CZ" sz="2000" i="1" dirty="0" smtClean="0">
                <a:solidFill>
                  <a:schemeClr val="tx1"/>
                </a:solidFill>
                <a:latin typeface="Calibri" panose="020F0502020204030204" pitchFamily="34" charset="0"/>
              </a:rPr>
              <a:t>. Vyznávám </a:t>
            </a:r>
            <a:r>
              <a:rPr lang="cs-CZ" sz="2000" i="1" dirty="0">
                <a:solidFill>
                  <a:schemeClr val="tx1"/>
                </a:solidFill>
                <a:latin typeface="Calibri" panose="020F0502020204030204" pitchFamily="34" charset="0"/>
              </a:rPr>
              <a:t>jeden křest na odpuštění hříchů</a:t>
            </a:r>
            <a:r>
              <a:rPr lang="cs-CZ" sz="2000" i="1" dirty="0" smtClean="0">
                <a:solidFill>
                  <a:schemeClr val="tx1"/>
                </a:solidFill>
                <a:latin typeface="Calibri" panose="020F0502020204030204" pitchFamily="34" charset="0"/>
              </a:rPr>
              <a:t>. Očekávám </a:t>
            </a:r>
            <a:r>
              <a:rPr lang="cs-CZ" sz="2000" i="1" dirty="0">
                <a:solidFill>
                  <a:schemeClr val="tx1"/>
                </a:solidFill>
                <a:latin typeface="Calibri" panose="020F0502020204030204" pitchFamily="34" charset="0"/>
              </a:rPr>
              <a:t>vzkříšení </a:t>
            </a:r>
            <a:r>
              <a:rPr lang="cs-CZ" sz="2000" i="1" dirty="0" smtClean="0">
                <a:solidFill>
                  <a:schemeClr val="tx1"/>
                </a:solidFill>
                <a:latin typeface="Calibri" panose="020F0502020204030204" pitchFamily="34" charset="0"/>
              </a:rPr>
              <a:t>mrtvých a </a:t>
            </a:r>
            <a:r>
              <a:rPr lang="cs-CZ" sz="2000" i="1" dirty="0">
                <a:solidFill>
                  <a:schemeClr val="tx1"/>
                </a:solidFill>
                <a:latin typeface="Calibri" panose="020F0502020204030204" pitchFamily="34" charset="0"/>
              </a:rPr>
              <a:t>život budoucího věku.</a:t>
            </a:r>
          </a:p>
          <a:p>
            <a:pPr marL="0" indent="0" algn="just">
              <a:buNone/>
            </a:pPr>
            <a:r>
              <a:rPr lang="cs-CZ" sz="2000" i="1" dirty="0" smtClean="0">
                <a:solidFill>
                  <a:schemeClr val="tx1"/>
                </a:solidFill>
                <a:latin typeface="Calibri" panose="020F0502020204030204" pitchFamily="34" charset="0"/>
              </a:rPr>
              <a:t>Amen</a:t>
            </a:r>
            <a:endParaRPr lang="cs-CZ" sz="200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2128124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76672"/>
            <a:ext cx="8229600" cy="907504"/>
          </a:xfrm>
        </p:spPr>
        <p:txBody>
          <a:bodyPr/>
          <a:lstStyle/>
          <a:p>
            <a:r>
              <a:rPr lang="cs-CZ" dirty="0" smtClean="0"/>
              <a:t>Pronásledování křesťanů</a:t>
            </a:r>
            <a:endParaRPr lang="cs-CZ" dirty="0"/>
          </a:p>
        </p:txBody>
      </p:sp>
      <p:sp>
        <p:nvSpPr>
          <p:cNvPr id="3" name="Zástupný symbol pro obsah 2"/>
          <p:cNvSpPr>
            <a:spLocks noGrp="1"/>
          </p:cNvSpPr>
          <p:nvPr>
            <p:ph idx="1"/>
          </p:nvPr>
        </p:nvSpPr>
        <p:spPr>
          <a:xfrm>
            <a:off x="457200" y="1600200"/>
            <a:ext cx="5482952" cy="4525963"/>
          </a:xfrm>
        </p:spPr>
        <p:txBody>
          <a:bodyPr>
            <a:normAutofit lnSpcReduction="10000"/>
          </a:bodyPr>
          <a:lstStyle/>
          <a:p>
            <a:r>
              <a:rPr lang="cs-CZ" dirty="0" smtClean="0"/>
              <a:t>Co může Římanům na křesťanech vadit? </a:t>
            </a:r>
          </a:p>
          <a:p>
            <a:endParaRPr lang="cs-CZ" dirty="0" smtClean="0"/>
          </a:p>
          <a:p>
            <a:r>
              <a:rPr lang="cs-CZ" dirty="0"/>
              <a:t>"A ještě když umírali, tropili si z nich posměch tak, že jsouce pokryti </a:t>
            </a:r>
            <a:r>
              <a:rPr lang="cs-CZ" dirty="0" err="1"/>
              <a:t>kožemi</a:t>
            </a:r>
            <a:r>
              <a:rPr lang="cs-CZ" dirty="0"/>
              <a:t> divokých zvířat, byli rváni od psů a tak hynuli, nebo byli přibiti na kříže nebo určeni plamenům a když se setmělo, páleni k nočnímu osvětlení</a:t>
            </a:r>
            <a:r>
              <a:rPr lang="cs-CZ" dirty="0" smtClean="0"/>
              <a:t>.„</a:t>
            </a:r>
          </a:p>
          <a:p>
            <a:r>
              <a:rPr lang="cs-CZ" dirty="0" err="1" smtClean="0"/>
              <a:t>Tacitus</a:t>
            </a:r>
            <a:r>
              <a:rPr lang="cs-CZ" dirty="0" smtClean="0"/>
              <a:t> o pronásledování za císaře </a:t>
            </a:r>
            <a:r>
              <a:rPr lang="cs-CZ" dirty="0" err="1" smtClean="0"/>
              <a:t>Nerona</a:t>
            </a:r>
            <a:endParaRPr lang="cs-CZ" dirty="0"/>
          </a:p>
        </p:txBody>
      </p:sp>
    </p:spTree>
    <p:extLst>
      <p:ext uri="{BB962C8B-B14F-4D97-AF65-F5344CB8AC3E}">
        <p14:creationId xmlns:p14="http://schemas.microsoft.com/office/powerpoint/2010/main" val="32262595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1123528"/>
          </a:xfrm>
        </p:spPr>
        <p:txBody>
          <a:bodyPr/>
          <a:lstStyle/>
          <a:p>
            <a:r>
              <a:rPr lang="cs-CZ" dirty="0" smtClean="0"/>
              <a:t>Quo </a:t>
            </a:r>
            <a:r>
              <a:rPr lang="cs-CZ" dirty="0" err="1" smtClean="0"/>
              <a:t>vadis</a:t>
            </a:r>
            <a:r>
              <a:rPr lang="cs-CZ" dirty="0" smtClean="0"/>
              <a:t>, </a:t>
            </a:r>
            <a:r>
              <a:rPr lang="cs-CZ" dirty="0" err="1" smtClean="0"/>
              <a:t>domine</a:t>
            </a:r>
            <a:r>
              <a:rPr lang="cs-CZ" dirty="0" smtClean="0"/>
              <a:t>?</a:t>
            </a:r>
            <a:endParaRPr lang="cs-CZ" dirty="0"/>
          </a:p>
        </p:txBody>
      </p:sp>
      <p:sp>
        <p:nvSpPr>
          <p:cNvPr id="3" name="Zástupný symbol pro obsah 2"/>
          <p:cNvSpPr>
            <a:spLocks noGrp="1"/>
          </p:cNvSpPr>
          <p:nvPr>
            <p:ph idx="1"/>
          </p:nvPr>
        </p:nvSpPr>
        <p:spPr>
          <a:xfrm>
            <a:off x="4716016" y="5589240"/>
            <a:ext cx="3970784" cy="536923"/>
          </a:xfrm>
        </p:spPr>
        <p:txBody>
          <a:bodyPr>
            <a:normAutofit fontScale="85000" lnSpcReduction="10000"/>
          </a:bodyPr>
          <a:lstStyle/>
          <a:p>
            <a:pPr marL="0" indent="0">
              <a:buNone/>
            </a:pPr>
            <a:r>
              <a:rPr lang="cs-CZ" dirty="0" err="1"/>
              <a:t>Carravagio</a:t>
            </a:r>
            <a:r>
              <a:rPr lang="cs-CZ" dirty="0"/>
              <a:t> – Ukřižování sv. Petra</a:t>
            </a:r>
          </a:p>
          <a:p>
            <a:endParaRPr lang="cs-CZ" dirty="0"/>
          </a:p>
        </p:txBody>
      </p:sp>
      <p:pic>
        <p:nvPicPr>
          <p:cNvPr id="2050" name="Picture 2" descr="https://upload.wikimedia.org/wikipedia/commons/0/03/Caravaggio-Crucifixion_of_Pe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628800"/>
            <a:ext cx="3744416" cy="4849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98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kutivní">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ministrativní">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kutivní">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6339</TotalTime>
  <Words>1127</Words>
  <Application>Microsoft Office PowerPoint</Application>
  <PresentationFormat>Předvádění na obrazovce (4:3)</PresentationFormat>
  <Paragraphs>133</Paragraphs>
  <Slides>23</Slides>
  <Notes>8</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Exekutivní</vt:lpstr>
      <vt:lpstr>Křesťanství</vt:lpstr>
      <vt:lpstr>Izrael pod cizí nadvládou</vt:lpstr>
      <vt:lpstr>Mesiáš</vt:lpstr>
      <vt:lpstr>Prezentace aplikace PowerPoint</vt:lpstr>
      <vt:lpstr>Nanebevstoupení páně  40 dní po vzkříšení</vt:lpstr>
      <vt:lpstr>Prezentace aplikace PowerPoint</vt:lpstr>
      <vt:lpstr>NICEJSKO – CAŘIHRADSKÉ VYZNÁNÍ VÍRY</vt:lpstr>
      <vt:lpstr>Pronásledování křesťanů</vt:lpstr>
      <vt:lpstr>Quo vadis, domine?</vt:lpstr>
      <vt:lpstr>Prezentace aplikace PowerPoint</vt:lpstr>
      <vt:lpstr>Řím po pádu republiky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Edikt milánský: otázka motivace?</vt:lpstr>
      <vt:lpstr>Prezentace aplikace PowerPoint</vt:lpstr>
      <vt:lpstr>Prezentace aplikace PowerPoint</vt:lpstr>
      <vt:lpstr>Prezentace aplikace PowerPoint</vt:lpstr>
      <vt:lpstr>Stěhování národů</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Igenoti a bartolomějská noc</dc:title>
  <dc:creator>Anicka</dc:creator>
  <cp:lastModifiedBy>D21</cp:lastModifiedBy>
  <cp:revision>73</cp:revision>
  <dcterms:created xsi:type="dcterms:W3CDTF">2013-03-20T18:03:24Z</dcterms:created>
  <dcterms:modified xsi:type="dcterms:W3CDTF">2016-05-22T20:49:56Z</dcterms:modified>
</cp:coreProperties>
</file>